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57" r:id="rId3"/>
    <p:sldId id="266" r:id="rId4"/>
    <p:sldId id="268" r:id="rId5"/>
    <p:sldId id="269" r:id="rId6"/>
    <p:sldId id="270" r:id="rId7"/>
    <p:sldId id="265" r:id="rId8"/>
    <p:sldId id="267" r:id="rId9"/>
    <p:sldId id="262" r:id="rId10"/>
    <p:sldId id="264" r:id="rId11"/>
    <p:sldId id="275" r:id="rId12"/>
    <p:sldId id="277" r:id="rId13"/>
    <p:sldId id="279" r:id="rId14"/>
    <p:sldId id="280" r:id="rId15"/>
    <p:sldId id="293" r:id="rId16"/>
    <p:sldId id="294" r:id="rId17"/>
    <p:sldId id="281" r:id="rId18"/>
    <p:sldId id="295" r:id="rId19"/>
    <p:sldId id="296" r:id="rId20"/>
    <p:sldId id="297" r:id="rId21"/>
    <p:sldId id="298" r:id="rId22"/>
    <p:sldId id="299" r:id="rId23"/>
    <p:sldId id="290" r:id="rId24"/>
    <p:sldId id="263" r:id="rId25"/>
    <p:sldId id="261" r:id="rId26"/>
    <p:sldId id="29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624" autoAdjust="0"/>
  </p:normalViewPr>
  <p:slideViewPr>
    <p:cSldViewPr>
      <p:cViewPr>
        <p:scale>
          <a:sx n="80" d="100"/>
          <a:sy n="80" d="100"/>
        </p:scale>
        <p:origin x="-1110"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6A270F-7C39-4132-98ED-39068D6A1918}" type="datetimeFigureOut">
              <a:rPr lang="en-IN" smtClean="0"/>
              <a:pPr/>
              <a:t>10-12-2014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5E5C6F-4210-4066-AE93-C341E28BC66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35E5C6F-4210-4066-AE93-C341E28BC66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35E5C6F-4210-4066-AE93-C341E28BC669}" type="slidenum">
              <a:rPr lang="en-IN" smtClean="0"/>
              <a:pPr/>
              <a:t>4</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35E5C6F-4210-4066-AE93-C341E28BC669}" type="slidenum">
              <a:rPr lang="en-IN" smtClean="0"/>
              <a:pPr/>
              <a:t>21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277CBE8-31EF-4090-9949-5E02CE8B743E}" type="datetime1">
              <a:rPr lang="en-IN" smtClean="0"/>
              <a:pPr/>
              <a:t>10-12-2014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E73ED79-0224-4F98-A273-08B74C19104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A48B881-6867-4E8E-8781-8EF08C5D9A3A}" type="datetime1">
              <a:rPr lang="en-IN" smtClean="0"/>
              <a:pPr/>
              <a:t>10-12-2014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E73ED79-0224-4F98-A273-08B74C19104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8BAB29-1F18-4947-8F52-E1A0412FFE35}" type="datetime1">
              <a:rPr lang="en-IN" smtClean="0"/>
              <a:pPr/>
              <a:t>10-12-2014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E73ED79-0224-4F98-A273-08B74C19104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4B0E90-3912-401F-80B8-524FFE996D8D}" type="datetime1">
              <a:rPr lang="en-IN" smtClean="0"/>
              <a:pPr/>
              <a:t>10-12-2014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E73ED79-0224-4F98-A273-08B74C19104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81CC80-15FA-4D00-895E-E42FACA7882C}" type="datetime1">
              <a:rPr lang="en-IN" smtClean="0"/>
              <a:pPr/>
              <a:t>10-12-2014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E73ED79-0224-4F98-A273-08B74C19104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760BAFD-4123-44E6-8E31-7D56B000A7C9}" type="datetime1">
              <a:rPr lang="en-IN" smtClean="0"/>
              <a:pPr/>
              <a:t>10-12-2014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E73ED79-0224-4F98-A273-08B74C19104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AAF106A-419B-4F5B-A262-F8E4DC283C8B}" type="datetime1">
              <a:rPr lang="en-IN" smtClean="0"/>
              <a:pPr/>
              <a:t>10-12-2014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E73ED79-0224-4F98-A273-08B74C19104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2170022-8462-4905-842D-C5849B8CCC93}" type="datetime1">
              <a:rPr lang="en-IN" smtClean="0"/>
              <a:pPr/>
              <a:t>10-12-2014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E73ED79-0224-4F98-A273-08B74C19104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520FD-D5FD-42D3-91C7-7F63379ED815}" type="datetime1">
              <a:rPr lang="en-IN" smtClean="0"/>
              <a:pPr/>
              <a:t>10-12-2014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E73ED79-0224-4F98-A273-08B74C19104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61BAF6-5F44-4E3F-AF0B-E8706E4506D5}" type="datetime1">
              <a:rPr lang="en-IN" smtClean="0"/>
              <a:pPr/>
              <a:t>10-12-2014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E73ED79-0224-4F98-A273-08B74C19104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FBD2F-7FAD-455E-B91E-8BCAC88B7817}" type="datetime1">
              <a:rPr lang="en-IN" smtClean="0"/>
              <a:pPr/>
              <a:t>10-12-2014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E73ED79-0224-4F98-A273-08B74C19104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946F3-5255-4815-B1B6-24D429075E8D}" type="datetime1">
              <a:rPr lang="en-IN" smtClean="0"/>
              <a:pPr/>
              <a:t>10-12-2014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3ED79-0224-4F98-A273-08B74C19104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deliberation.ruleml.org/1.01/myng/" TargetMode="External"/><Relationship Id="rId7" Type="http://schemas.openxmlformats.org/officeDocument/2006/relationships/hyperlink" Target="http://wiki.ruleml.org/index.php/Demo_of_MYNG_1.01" TargetMode="External"/><Relationship Id="rId2" Type="http://schemas.openxmlformats.org/officeDocument/2006/relationships/hyperlink" Target="http://wiki.ruleml.org/index.php/Specification_of_Deliberation_RuleML_1.01" TargetMode="External"/><Relationship Id="rId1" Type="http://schemas.openxmlformats.org/officeDocument/2006/relationships/slideLayout" Target="../slideLayouts/slideLayout2.xml"/><Relationship Id="rId6" Type="http://schemas.openxmlformats.org/officeDocument/2006/relationships/hyperlink" Target="http://www.w3.org/2005/rules/wiki/Category:Test_Case" TargetMode="External"/><Relationship Id="rId5" Type="http://schemas.openxmlformats.org/officeDocument/2006/relationships/hyperlink" Target="http://deliberation.ruleml.org/1.01/exa" TargetMode="External"/><Relationship Id="rId4" Type="http://schemas.openxmlformats.org/officeDocument/2006/relationships/hyperlink" Target="http://ceur-ws.org/Vol-1211/paper/.pdf"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800199"/>
          </a:xfrm>
        </p:spPr>
        <p:txBody>
          <a:bodyPr>
            <a:normAutofit/>
          </a:bodyPr>
          <a:lstStyle/>
          <a:p>
            <a:r>
              <a:rPr lang="en-IN" b="1" dirty="0" smtClean="0">
                <a:solidFill>
                  <a:srgbClr val="C00000"/>
                </a:solidFill>
                <a:effectLst>
                  <a:outerShdw blurRad="38100" dist="38100" dir="2700000" algn="tl">
                    <a:srgbClr val="000000">
                      <a:alpha val="43137"/>
                    </a:srgbClr>
                  </a:outerShdw>
                </a:effectLst>
              </a:rPr>
              <a:t> </a:t>
            </a:r>
            <a:r>
              <a:rPr lang="en-IN" b="1" i="1" dirty="0">
                <a:solidFill>
                  <a:srgbClr val="C00000"/>
                </a:solidFill>
                <a:effectLst>
                  <a:outerShdw blurRad="38100" dist="38100" dir="2700000" algn="tl">
                    <a:srgbClr val="000000">
                      <a:alpha val="43137"/>
                    </a:srgbClr>
                  </a:outerShdw>
                </a:effectLst>
              </a:rPr>
              <a:t>A Test Case Suite for </a:t>
            </a:r>
            <a:r>
              <a:rPr lang="en-IN" b="1" i="1" dirty="0" smtClean="0">
                <a:solidFill>
                  <a:srgbClr val="C00000"/>
                </a:solidFill>
                <a:effectLst>
                  <a:outerShdw blurRad="38100" dist="38100" dir="2700000" algn="tl">
                    <a:srgbClr val="000000">
                      <a:alpha val="43137"/>
                    </a:srgbClr>
                  </a:outerShdw>
                </a:effectLst>
              </a:rPr>
              <a:t/>
            </a:r>
            <a:br>
              <a:rPr lang="en-IN" b="1" i="1" dirty="0" smtClean="0">
                <a:solidFill>
                  <a:srgbClr val="C00000"/>
                </a:solidFill>
                <a:effectLst>
                  <a:outerShdw blurRad="38100" dist="38100" dir="2700000" algn="tl">
                    <a:srgbClr val="000000">
                      <a:alpha val="43137"/>
                    </a:srgbClr>
                  </a:outerShdw>
                </a:effectLst>
              </a:rPr>
            </a:br>
            <a:r>
              <a:rPr lang="en-IN" b="1" i="1" dirty="0" err="1" smtClean="0">
                <a:solidFill>
                  <a:srgbClr val="C00000"/>
                </a:solidFill>
                <a:effectLst>
                  <a:outerShdw blurRad="38100" dist="38100" dir="2700000" algn="tl">
                    <a:srgbClr val="000000">
                      <a:alpha val="43137"/>
                    </a:srgbClr>
                  </a:outerShdw>
                </a:effectLst>
              </a:rPr>
              <a:t>Hornlog</a:t>
            </a:r>
            <a:r>
              <a:rPr lang="en-IN" b="1" i="1" dirty="0">
                <a:solidFill>
                  <a:srgbClr val="C00000"/>
                </a:solidFill>
                <a:effectLst>
                  <a:outerShdw blurRad="38100" dist="38100" dir="2700000" algn="tl">
                    <a:srgbClr val="000000">
                      <a:alpha val="43137"/>
                    </a:srgbClr>
                  </a:outerShdw>
                </a:effectLst>
              </a:rPr>
              <a:t>+ RuleML </a:t>
            </a:r>
            <a:r>
              <a:rPr lang="en-IN" b="1" i="1" dirty="0" smtClean="0">
                <a:solidFill>
                  <a:srgbClr val="C00000"/>
                </a:solidFill>
                <a:effectLst>
                  <a:outerShdw blurRad="38100" dist="38100" dir="2700000" algn="tl">
                    <a:srgbClr val="000000">
                      <a:alpha val="43137"/>
                    </a:srgbClr>
                  </a:outerShdw>
                </a:effectLst>
              </a:rPr>
              <a:t>1.01</a:t>
            </a:r>
            <a:endParaRPr lang="en-IN" b="1"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899592" y="2492896"/>
            <a:ext cx="7416824" cy="3888432"/>
          </a:xfrm>
        </p:spPr>
        <p:txBody>
          <a:bodyPr>
            <a:normAutofit fontScale="92500" lnSpcReduction="20000"/>
          </a:bodyPr>
          <a:lstStyle/>
          <a:p>
            <a:endParaRPr lang="en-IN" dirty="0"/>
          </a:p>
          <a:p>
            <a:r>
              <a:rPr lang="en-IN" dirty="0"/>
              <a:t> </a:t>
            </a:r>
            <a:r>
              <a:rPr lang="en-IN" b="1" dirty="0">
                <a:solidFill>
                  <a:schemeClr val="tx1"/>
                </a:solidFill>
              </a:rPr>
              <a:t>CS6795 Semantic Web </a:t>
            </a:r>
            <a:r>
              <a:rPr lang="en-IN" b="1" dirty="0" smtClean="0">
                <a:solidFill>
                  <a:schemeClr val="tx1"/>
                </a:solidFill>
              </a:rPr>
              <a:t>Techniques</a:t>
            </a:r>
          </a:p>
          <a:p>
            <a:endParaRPr lang="en-US" b="1" dirty="0" smtClean="0"/>
          </a:p>
          <a:p>
            <a:r>
              <a:rPr lang="en-US" dirty="0" smtClean="0">
                <a:solidFill>
                  <a:schemeClr val="tx1"/>
                </a:solidFill>
              </a:rPr>
              <a:t>Team 3:</a:t>
            </a:r>
          </a:p>
          <a:p>
            <a:r>
              <a:rPr lang="en-IN" dirty="0" smtClean="0">
                <a:solidFill>
                  <a:schemeClr val="tx1"/>
                </a:solidFill>
              </a:rPr>
              <a:t> </a:t>
            </a:r>
            <a:r>
              <a:rPr lang="en-IN" dirty="0" err="1">
                <a:solidFill>
                  <a:schemeClr val="tx1"/>
                </a:solidFill>
              </a:rPr>
              <a:t>Zhenzhi</a:t>
            </a:r>
            <a:r>
              <a:rPr lang="en-IN" dirty="0">
                <a:solidFill>
                  <a:schemeClr val="tx1"/>
                </a:solidFill>
              </a:rPr>
              <a:t> </a:t>
            </a:r>
            <a:r>
              <a:rPr lang="en-IN" dirty="0" smtClean="0">
                <a:solidFill>
                  <a:schemeClr val="tx1"/>
                </a:solidFill>
              </a:rPr>
              <a:t>Cui</a:t>
            </a:r>
          </a:p>
          <a:p>
            <a:r>
              <a:rPr lang="en-US" dirty="0" smtClean="0">
                <a:solidFill>
                  <a:schemeClr val="tx1"/>
                </a:solidFill>
              </a:rPr>
              <a:t>Radhika Yadav</a:t>
            </a:r>
          </a:p>
          <a:p>
            <a:endParaRPr lang="en-US" b="1" dirty="0" smtClean="0">
              <a:solidFill>
                <a:schemeClr val="tx1"/>
              </a:solidFill>
            </a:endParaRPr>
          </a:p>
          <a:p>
            <a:r>
              <a:rPr lang="en-US" dirty="0" smtClean="0">
                <a:solidFill>
                  <a:schemeClr val="tx1"/>
                </a:solidFill>
              </a:rPr>
              <a:t>November 13, 2014</a:t>
            </a:r>
          </a:p>
          <a:p>
            <a:endParaRPr lang="en-US" b="1" dirty="0">
              <a:solidFill>
                <a:schemeClr val="tx1"/>
              </a:solidFill>
            </a:endParaRPr>
          </a:p>
          <a:p>
            <a:endParaRPr lang="en-IN" b="1" dirty="0" smtClean="0">
              <a:solidFill>
                <a:schemeClr val="tx1"/>
              </a:solidFill>
            </a:endParaRPr>
          </a:p>
          <a:p>
            <a:endParaRPr lang="en-US" b="1" dirty="0"/>
          </a:p>
          <a:p>
            <a:endParaRPr lang="en-IN" b="1" dirty="0" smtClean="0"/>
          </a:p>
          <a:p>
            <a:endParaRPr lang="en-US" b="1" dirty="0"/>
          </a:p>
          <a:p>
            <a:endParaRPr lang="en-IN" b="1" dirty="0" smtClean="0"/>
          </a:p>
          <a:p>
            <a:endParaRPr lang="en-US" b="1" dirty="0"/>
          </a:p>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5"/>
          <p:cNvSpPr txBox="1">
            <a:spLocks/>
          </p:cNvSpPr>
          <p:nvPr/>
        </p:nvSpPr>
        <p:spPr>
          <a:xfrm>
            <a:off x="323528" y="908720"/>
            <a:ext cx="8280920" cy="381719"/>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CN" sz="2000" b="1" i="0" u="none" strike="noStrike" kern="1200" cap="none" spc="0" normalizeH="0" baseline="0" noProof="0" dirty="0" smtClean="0">
                <a:ln>
                  <a:noFill/>
                </a:ln>
                <a:solidFill>
                  <a:schemeClr val="tx1"/>
                </a:solidFill>
                <a:effectLst/>
                <a:uLnTx/>
                <a:uFillTx/>
                <a:latin typeface="+mn-lt"/>
                <a:ea typeface="+mn-ea"/>
                <a:cs typeface="+mn-cs"/>
              </a:rPr>
              <a:t>The  </a:t>
            </a:r>
            <a:r>
              <a:rPr lang="en-US" altLang="zh-CN" sz="2000" b="1" dirty="0" smtClean="0"/>
              <a:t>inheritance</a:t>
            </a:r>
            <a:r>
              <a:rPr kumimoji="0" lang="en-US" altLang="zh-CN" sz="2000" b="1" i="0" u="none" strike="noStrike" kern="1200" cap="none" spc="0" normalizeH="0" noProof="0" dirty="0" smtClean="0">
                <a:ln>
                  <a:noFill/>
                </a:ln>
                <a:solidFill>
                  <a:schemeClr val="tx1"/>
                </a:solidFill>
                <a:effectLst/>
                <a:uLnTx/>
                <a:uFillTx/>
                <a:latin typeface="+mn-lt"/>
                <a:ea typeface="+mn-ea"/>
                <a:cs typeface="+mn-cs"/>
              </a:rPr>
              <a:t> diagram of sublanguages that we used for our examples</a:t>
            </a:r>
            <a:endParaRPr kumimoji="0" lang="zh-CN" altLang="en-US" sz="2000" b="1" i="0" u="none" strike="noStrike" kern="1200" cap="none" spc="0" normalizeH="0" baseline="0" noProof="0" dirty="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fld id="{9E73ED79-0224-4F98-A273-08B74C191047}" type="slidenum">
              <a:rPr lang="en-IN" smtClean="0"/>
              <a:pPr/>
              <a:t>10</a:t>
            </a:fld>
            <a:endParaRPr lang="en-IN" dirty="0"/>
          </a:p>
        </p:txBody>
      </p:sp>
      <p:sp>
        <p:nvSpPr>
          <p:cNvPr id="8" name="标题 7"/>
          <p:cNvSpPr>
            <a:spLocks noGrp="1"/>
          </p:cNvSpPr>
          <p:nvPr>
            <p:ph type="title"/>
          </p:nvPr>
        </p:nvSpPr>
        <p:spPr>
          <a:xfrm>
            <a:off x="539552" y="260648"/>
            <a:ext cx="8229600" cy="580926"/>
          </a:xfrm>
        </p:spPr>
        <p:txBody>
          <a:bodyPr>
            <a:noAutofit/>
          </a:bodyPr>
          <a:lstStyle/>
          <a:p>
            <a:r>
              <a:rPr lang="en-US" altLang="zh-CN" sz="3600" b="1" dirty="0" smtClean="0">
                <a:solidFill>
                  <a:srgbClr val="C00000"/>
                </a:solidFill>
                <a:effectLst>
                  <a:outerShdw blurRad="38100" dist="38100" dir="2700000" algn="tl">
                    <a:srgbClr val="000000">
                      <a:alpha val="43137"/>
                    </a:srgbClr>
                  </a:outerShdw>
                </a:effectLst>
              </a:rPr>
              <a:t>The Hornlog+ Sublanguages In Context</a:t>
            </a:r>
            <a:endParaRPr lang="zh-CN" altLang="en-US" sz="3600" b="1" dirty="0" smtClean="0">
              <a:solidFill>
                <a:srgbClr val="C00000"/>
              </a:solidFill>
              <a:effectLst>
                <a:outerShdw blurRad="38100" dist="38100" dir="2700000" algn="tl">
                  <a:srgbClr val="000000">
                    <a:alpha val="43137"/>
                  </a:srgbClr>
                </a:outerShdw>
              </a:effectLst>
            </a:endParaRPr>
          </a:p>
        </p:txBody>
      </p:sp>
      <p:sp>
        <p:nvSpPr>
          <p:cNvPr id="10" name="TextBox 9"/>
          <p:cNvSpPr txBox="1"/>
          <p:nvPr/>
        </p:nvSpPr>
        <p:spPr>
          <a:xfrm>
            <a:off x="1331640" y="5661248"/>
            <a:ext cx="6192688" cy="492443"/>
          </a:xfrm>
          <a:prstGeom prst="rect">
            <a:avLst/>
          </a:prstGeom>
          <a:noFill/>
        </p:spPr>
        <p:txBody>
          <a:bodyPr wrap="square" rtlCol="0">
            <a:spAutoFit/>
          </a:bodyPr>
          <a:lstStyle/>
          <a:p>
            <a:pPr algn="ctr"/>
            <a:r>
              <a:rPr lang="en-US" altLang="zh-CN" sz="1400" b="1" dirty="0" smtClean="0"/>
              <a:t>    </a:t>
            </a:r>
            <a:r>
              <a:rPr lang="en-US" altLang="zh-CN" sz="1100" b="1" dirty="0" err="1" smtClean="0"/>
              <a:t>Hornlog</a:t>
            </a:r>
            <a:r>
              <a:rPr lang="en-US" altLang="zh-CN" sz="1100" b="1" dirty="0" smtClean="0"/>
              <a:t>+ with sma</a:t>
            </a:r>
            <a:r>
              <a:rPr lang="en-US" altLang="zh-CN" sz="1100" b="1" dirty="0" smtClean="0"/>
              <a:t>ller and larger sublanguages</a:t>
            </a:r>
            <a:endParaRPr lang="en-US" altLang="zh-CN" sz="1100" b="1" dirty="0" smtClean="0"/>
          </a:p>
          <a:p>
            <a:pPr algn="ctr"/>
            <a:r>
              <a:rPr lang="en-US" altLang="zh-CN" sz="1100" b="1" dirty="0" smtClean="0"/>
              <a:t>(</a:t>
            </a:r>
            <a:r>
              <a:rPr lang="en-US" altLang="zh-CN" sz="1100" b="1" dirty="0" err="1" smtClean="0"/>
              <a:t>Binhornlog</a:t>
            </a:r>
            <a:r>
              <a:rPr lang="en-US" altLang="zh-CN" sz="1100" b="1" dirty="0" smtClean="0"/>
              <a:t>+ is in red : not- (yet-</a:t>
            </a:r>
            <a:r>
              <a:rPr lang="en-US" altLang="zh-CN" sz="1100" b="1" dirty="0" smtClean="0"/>
              <a:t>)-anchor </a:t>
            </a:r>
            <a:r>
              <a:rPr lang="en-US" altLang="zh-CN" sz="1100" b="1" dirty="0" smtClean="0"/>
              <a:t>languages are highlighted as such)</a:t>
            </a:r>
            <a:endParaRPr lang="zh-CN" altLang="en-US" sz="1100" b="1" dirty="0"/>
          </a:p>
        </p:txBody>
      </p:sp>
      <p:pic>
        <p:nvPicPr>
          <p:cNvPr id="11" name="Picture 10" descr="capture-20141203-111717.png"/>
          <p:cNvPicPr>
            <a:picLocks noChangeAspect="1"/>
          </p:cNvPicPr>
          <p:nvPr/>
        </p:nvPicPr>
        <p:blipFill>
          <a:blip r:embed="rId2" cstate="print"/>
          <a:stretch>
            <a:fillRect/>
          </a:stretch>
        </p:blipFill>
        <p:spPr>
          <a:xfrm>
            <a:off x="467544" y="1480865"/>
            <a:ext cx="8352928" cy="425239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占位符 5"/>
          <p:cNvSpPr>
            <a:spLocks noGrp="1"/>
          </p:cNvSpPr>
          <p:nvPr>
            <p:ph type="body" idx="1"/>
          </p:nvPr>
        </p:nvSpPr>
        <p:spPr>
          <a:xfrm>
            <a:off x="179512" y="620688"/>
            <a:ext cx="3754760" cy="381719"/>
          </a:xfrm>
        </p:spPr>
        <p:txBody>
          <a:bodyPr>
            <a:normAutofit fontScale="92500" lnSpcReduction="20000"/>
          </a:bodyPr>
          <a:lstStyle/>
          <a:p>
            <a:r>
              <a:rPr lang="en-US" altLang="zh-CN" dirty="0" smtClean="0"/>
              <a:t>The  </a:t>
            </a:r>
            <a:r>
              <a:rPr lang="en-US" altLang="zh-CN" dirty="0" err="1" smtClean="0"/>
              <a:t>buy.ruleml</a:t>
            </a:r>
            <a:r>
              <a:rPr lang="en-US" altLang="zh-CN" dirty="0" smtClean="0"/>
              <a:t> document</a:t>
            </a:r>
            <a:endParaRPr lang="zh-CN" altLang="en-US" dirty="0"/>
          </a:p>
        </p:txBody>
      </p:sp>
      <p:sp>
        <p:nvSpPr>
          <p:cNvPr id="7" name="文本占位符 6"/>
          <p:cNvSpPr>
            <a:spLocks noGrp="1"/>
          </p:cNvSpPr>
          <p:nvPr>
            <p:ph type="body" sz="quarter" idx="3"/>
          </p:nvPr>
        </p:nvSpPr>
        <p:spPr>
          <a:xfrm>
            <a:off x="4211960" y="476672"/>
            <a:ext cx="4617839" cy="648072"/>
          </a:xfrm>
        </p:spPr>
        <p:txBody>
          <a:bodyPr>
            <a:normAutofit/>
          </a:bodyPr>
          <a:lstStyle/>
          <a:p>
            <a:pPr>
              <a:lnSpc>
                <a:spcPct val="80000"/>
              </a:lnSpc>
            </a:pPr>
            <a:r>
              <a:rPr lang="en-US" altLang="zh-CN" sz="1600" dirty="0" smtClean="0"/>
              <a:t>The validation result for the </a:t>
            </a:r>
            <a:r>
              <a:rPr lang="en-US" altLang="zh-CN" sz="1600" dirty="0" err="1" smtClean="0"/>
              <a:t>buy.ruleml</a:t>
            </a:r>
            <a:r>
              <a:rPr lang="en-US" altLang="zh-CN" sz="1600" dirty="0" smtClean="0"/>
              <a:t> document when we validated it with Hornlog+ schema. </a:t>
            </a:r>
            <a:endParaRPr lang="zh-CN" altLang="en-US" sz="1600" dirty="0"/>
          </a:p>
        </p:txBody>
      </p:sp>
      <p:sp>
        <p:nvSpPr>
          <p:cNvPr id="12" name="TextBox 11"/>
          <p:cNvSpPr txBox="1"/>
          <p:nvPr/>
        </p:nvSpPr>
        <p:spPr>
          <a:xfrm>
            <a:off x="323528" y="980728"/>
            <a:ext cx="2736304" cy="5917004"/>
          </a:xfrm>
          <a:prstGeom prst="rect">
            <a:avLst/>
          </a:prstGeom>
          <a:noFill/>
        </p:spPr>
        <p:txBody>
          <a:bodyPr wrap="square" rtlCol="0">
            <a:spAutoFit/>
          </a:bodyPr>
          <a:lstStyle/>
          <a:p>
            <a:r>
              <a:rPr lang="en-US" altLang="zh-CN" sz="1050" dirty="0" smtClean="0"/>
              <a:t>&lt;</a:t>
            </a:r>
            <a:r>
              <a:rPr lang="en-US" altLang="zh-CN" sz="1050" dirty="0" err="1" smtClean="0"/>
              <a:t>RuleML</a:t>
            </a:r>
            <a:r>
              <a:rPr lang="en-US" altLang="zh-CN" sz="1050" dirty="0" smtClean="0"/>
              <a:t> </a:t>
            </a:r>
            <a:r>
              <a:rPr lang="en-US" altLang="zh-CN" sz="1050" dirty="0" err="1" smtClean="0"/>
              <a:t>xmlns</a:t>
            </a:r>
            <a:r>
              <a:rPr lang="en-US" altLang="zh-CN" sz="1050" dirty="0" smtClean="0"/>
              <a:t>="http://ruleml.org/spec"&gt;</a:t>
            </a:r>
          </a:p>
          <a:p>
            <a:r>
              <a:rPr lang="en-US" altLang="zh-CN" sz="1050" dirty="0" smtClean="0"/>
              <a:t>     &lt;Assert </a:t>
            </a:r>
            <a:r>
              <a:rPr lang="en-US" altLang="zh-CN" sz="1050" dirty="0" err="1" smtClean="0"/>
              <a:t>mapClosure</a:t>
            </a:r>
            <a:r>
              <a:rPr lang="en-US" altLang="zh-CN" sz="1050" dirty="0" smtClean="0"/>
              <a:t>="universal"&gt;</a:t>
            </a:r>
          </a:p>
          <a:p>
            <a:r>
              <a:rPr lang="en-US" altLang="zh-CN" sz="1050" dirty="0" smtClean="0"/>
              <a:t>        &lt;Implies&gt;</a:t>
            </a:r>
          </a:p>
          <a:p>
            <a:r>
              <a:rPr lang="en-US" altLang="zh-CN" sz="1050" dirty="0" smtClean="0"/>
              <a:t>            &lt;if&gt;</a:t>
            </a:r>
          </a:p>
          <a:p>
            <a:r>
              <a:rPr lang="en-US" altLang="zh-CN" sz="1050" dirty="0" smtClean="0"/>
              <a:t>                &lt;Atom&gt;</a:t>
            </a:r>
          </a:p>
          <a:p>
            <a:r>
              <a:rPr lang="en-US" altLang="zh-CN" sz="1050" dirty="0" smtClean="0"/>
              <a:t>                    &lt;</a:t>
            </a:r>
            <a:r>
              <a:rPr lang="en-US" altLang="zh-CN" sz="1050" dirty="0" err="1" smtClean="0"/>
              <a:t>Rel</a:t>
            </a:r>
            <a:r>
              <a:rPr lang="en-US" altLang="zh-CN" sz="1050" dirty="0" smtClean="0"/>
              <a:t>&gt;buy&lt;/</a:t>
            </a:r>
            <a:r>
              <a:rPr lang="en-US" altLang="zh-CN" sz="1050" dirty="0" err="1" smtClean="0"/>
              <a:t>Rel</a:t>
            </a:r>
            <a:r>
              <a:rPr lang="en-US" altLang="zh-CN" sz="1050" dirty="0" smtClean="0"/>
              <a:t>&gt;</a:t>
            </a:r>
          </a:p>
          <a:p>
            <a:r>
              <a:rPr lang="en-US" altLang="zh-CN" sz="1050" dirty="0" smtClean="0"/>
              <a:t>                    &lt;</a:t>
            </a:r>
            <a:r>
              <a:rPr lang="en-US" altLang="zh-CN" sz="1050" dirty="0" err="1" smtClean="0"/>
              <a:t>Var</a:t>
            </a:r>
            <a:r>
              <a:rPr lang="en-US" altLang="zh-CN" sz="1050" dirty="0" smtClean="0"/>
              <a:t>&gt;person&lt;/</a:t>
            </a:r>
            <a:r>
              <a:rPr lang="en-US" altLang="zh-CN" sz="1050" dirty="0" err="1" smtClean="0"/>
              <a:t>Var</a:t>
            </a:r>
            <a:r>
              <a:rPr lang="en-US" altLang="zh-CN" sz="1050" dirty="0" smtClean="0"/>
              <a:t>&gt;</a:t>
            </a:r>
          </a:p>
          <a:p>
            <a:r>
              <a:rPr lang="en-US" altLang="zh-CN" sz="1050" dirty="0" smtClean="0"/>
              <a:t>                    &lt;</a:t>
            </a:r>
            <a:r>
              <a:rPr lang="en-US" altLang="zh-CN" sz="1050" dirty="0" err="1" smtClean="0"/>
              <a:t>Var</a:t>
            </a:r>
            <a:r>
              <a:rPr lang="en-US" altLang="zh-CN" sz="1050" dirty="0" smtClean="0"/>
              <a:t>&gt;merchant&lt;/</a:t>
            </a:r>
            <a:r>
              <a:rPr lang="en-US" altLang="zh-CN" sz="1050" dirty="0" err="1" smtClean="0"/>
              <a:t>Var</a:t>
            </a:r>
            <a:r>
              <a:rPr lang="en-US" altLang="zh-CN" sz="1050" dirty="0" smtClean="0"/>
              <a:t>&gt;</a:t>
            </a:r>
          </a:p>
          <a:p>
            <a:r>
              <a:rPr lang="en-US" altLang="zh-CN" sz="1050" dirty="0" smtClean="0"/>
              <a:t>                    &lt;</a:t>
            </a:r>
            <a:r>
              <a:rPr lang="en-US" altLang="zh-CN" sz="1050" dirty="0" err="1" smtClean="0"/>
              <a:t>Var</a:t>
            </a:r>
            <a:r>
              <a:rPr lang="en-US" altLang="zh-CN" sz="1050" dirty="0" smtClean="0"/>
              <a:t>&gt;object&lt;/</a:t>
            </a:r>
            <a:r>
              <a:rPr lang="en-US" altLang="zh-CN" sz="1050" dirty="0" err="1" smtClean="0"/>
              <a:t>Var</a:t>
            </a:r>
            <a:r>
              <a:rPr lang="en-US" altLang="zh-CN" sz="1050" dirty="0" smtClean="0"/>
              <a:t>&gt;</a:t>
            </a:r>
          </a:p>
          <a:p>
            <a:r>
              <a:rPr lang="en-US" altLang="zh-CN" sz="1050" dirty="0" smtClean="0"/>
              <a:t>                &lt;/Atom&gt;</a:t>
            </a:r>
          </a:p>
          <a:p>
            <a:r>
              <a:rPr lang="en-US" altLang="zh-CN" sz="1050" dirty="0" smtClean="0"/>
              <a:t>            &lt;/if&gt;</a:t>
            </a:r>
          </a:p>
          <a:p>
            <a:r>
              <a:rPr lang="en-US" altLang="zh-CN" sz="1050" dirty="0" smtClean="0"/>
              <a:t>            &lt;then&gt;</a:t>
            </a:r>
          </a:p>
          <a:p>
            <a:r>
              <a:rPr lang="en-US" altLang="zh-CN" sz="1050" dirty="0" smtClean="0"/>
              <a:t>                &lt;Exists&gt;</a:t>
            </a:r>
          </a:p>
          <a:p>
            <a:r>
              <a:rPr lang="en-US" altLang="zh-CN" sz="1050" dirty="0" smtClean="0"/>
              <a:t>                    &lt;</a:t>
            </a:r>
            <a:r>
              <a:rPr lang="en-US" altLang="zh-CN" sz="1050" dirty="0" err="1" smtClean="0"/>
              <a:t>Var</a:t>
            </a:r>
            <a:r>
              <a:rPr lang="en-US" altLang="zh-CN" sz="1050" dirty="0" smtClean="0"/>
              <a:t>&gt;retailer&lt;/</a:t>
            </a:r>
            <a:r>
              <a:rPr lang="en-US" altLang="zh-CN" sz="1050" dirty="0" err="1" smtClean="0"/>
              <a:t>Var</a:t>
            </a:r>
            <a:r>
              <a:rPr lang="en-US" altLang="zh-CN" sz="1050" dirty="0" smtClean="0"/>
              <a:t>&gt;</a:t>
            </a:r>
          </a:p>
          <a:p>
            <a:r>
              <a:rPr lang="en-US" altLang="zh-CN" sz="1050" dirty="0" smtClean="0"/>
              <a:t>                    &lt;And&gt;</a:t>
            </a:r>
          </a:p>
          <a:p>
            <a:r>
              <a:rPr lang="en-US" altLang="zh-CN" sz="1050" dirty="0" smtClean="0"/>
              <a:t>                        &lt;Atom&gt;</a:t>
            </a:r>
          </a:p>
          <a:p>
            <a:r>
              <a:rPr lang="en-US" altLang="zh-CN" sz="1050" dirty="0" smtClean="0"/>
              <a:t>                            &lt;</a:t>
            </a:r>
            <a:r>
              <a:rPr lang="en-US" altLang="zh-CN" sz="1050" dirty="0" err="1" smtClean="0"/>
              <a:t>Rel</a:t>
            </a:r>
            <a:r>
              <a:rPr lang="en-US" altLang="zh-CN" sz="1050" dirty="0" smtClean="0"/>
              <a:t>&gt;buy&lt;/</a:t>
            </a:r>
            <a:r>
              <a:rPr lang="en-US" altLang="zh-CN" sz="1050" dirty="0" err="1" smtClean="0"/>
              <a:t>Rel</a:t>
            </a:r>
            <a:r>
              <a:rPr lang="en-US" altLang="zh-CN" sz="1050" dirty="0" smtClean="0"/>
              <a:t>&gt;</a:t>
            </a:r>
          </a:p>
          <a:p>
            <a:r>
              <a:rPr lang="en-US" altLang="zh-CN" sz="1050" dirty="0" smtClean="0"/>
              <a:t>                            &lt;</a:t>
            </a:r>
            <a:r>
              <a:rPr lang="en-US" altLang="zh-CN" sz="1050" dirty="0" err="1" smtClean="0"/>
              <a:t>Var</a:t>
            </a:r>
            <a:r>
              <a:rPr lang="en-US" altLang="zh-CN" sz="1050" dirty="0" smtClean="0"/>
              <a:t>&gt;merchant&lt;/</a:t>
            </a:r>
            <a:r>
              <a:rPr lang="en-US" altLang="zh-CN" sz="1050" dirty="0" err="1" smtClean="0"/>
              <a:t>Var</a:t>
            </a:r>
            <a:r>
              <a:rPr lang="en-US" altLang="zh-CN" sz="1050" dirty="0" smtClean="0"/>
              <a:t>&gt;</a:t>
            </a:r>
          </a:p>
          <a:p>
            <a:r>
              <a:rPr lang="en-US" altLang="zh-CN" sz="1050" dirty="0" smtClean="0"/>
              <a:t>                            &lt;</a:t>
            </a:r>
            <a:r>
              <a:rPr lang="en-US" altLang="zh-CN" sz="1050" dirty="0" err="1" smtClean="0"/>
              <a:t>Var</a:t>
            </a:r>
            <a:r>
              <a:rPr lang="en-US" altLang="zh-CN" sz="1050" dirty="0" smtClean="0"/>
              <a:t>&gt;retailer&lt;/</a:t>
            </a:r>
            <a:r>
              <a:rPr lang="en-US" altLang="zh-CN" sz="1050" dirty="0" err="1" smtClean="0"/>
              <a:t>Var</a:t>
            </a:r>
            <a:r>
              <a:rPr lang="en-US" altLang="zh-CN" sz="1050" dirty="0" smtClean="0"/>
              <a:t>&gt;</a:t>
            </a:r>
          </a:p>
          <a:p>
            <a:r>
              <a:rPr lang="en-US" altLang="zh-CN" sz="1050" dirty="0" smtClean="0"/>
              <a:t>                            &lt;</a:t>
            </a:r>
            <a:r>
              <a:rPr lang="en-US" altLang="zh-CN" sz="1050" dirty="0" err="1" smtClean="0"/>
              <a:t>Var</a:t>
            </a:r>
            <a:r>
              <a:rPr lang="en-US" altLang="zh-CN" sz="1050" dirty="0" smtClean="0"/>
              <a:t>&gt;object&lt;/</a:t>
            </a:r>
            <a:r>
              <a:rPr lang="en-US" altLang="zh-CN" sz="1050" dirty="0" err="1" smtClean="0"/>
              <a:t>Var</a:t>
            </a:r>
            <a:r>
              <a:rPr lang="en-US" altLang="zh-CN" sz="1050" dirty="0" smtClean="0"/>
              <a:t>&gt;</a:t>
            </a:r>
          </a:p>
          <a:p>
            <a:r>
              <a:rPr lang="en-US" altLang="zh-CN" sz="1050" dirty="0" smtClean="0"/>
              <a:t>                        &lt;/Atom&gt;</a:t>
            </a:r>
          </a:p>
          <a:p>
            <a:r>
              <a:rPr lang="en-US" altLang="zh-CN" sz="1050" dirty="0" smtClean="0"/>
              <a:t>                        &lt;Atom&gt;</a:t>
            </a:r>
          </a:p>
          <a:p>
            <a:r>
              <a:rPr lang="en-US" altLang="zh-CN" sz="1050" dirty="0" smtClean="0"/>
              <a:t>                            &lt;</a:t>
            </a:r>
            <a:r>
              <a:rPr lang="en-US" altLang="zh-CN" sz="1050" dirty="0" err="1" smtClean="0"/>
              <a:t>Rel</a:t>
            </a:r>
            <a:r>
              <a:rPr lang="en-US" altLang="zh-CN" sz="1050" dirty="0" smtClean="0"/>
              <a:t>&gt;buy&lt;/</a:t>
            </a:r>
            <a:r>
              <a:rPr lang="en-US" altLang="zh-CN" sz="1050" dirty="0" err="1" smtClean="0"/>
              <a:t>Rel</a:t>
            </a:r>
            <a:r>
              <a:rPr lang="en-US" altLang="zh-CN" sz="1050" dirty="0" smtClean="0"/>
              <a:t>&gt;</a:t>
            </a:r>
          </a:p>
          <a:p>
            <a:r>
              <a:rPr lang="en-US" altLang="zh-CN" sz="1050" dirty="0" smtClean="0"/>
              <a:t>                            &lt;</a:t>
            </a:r>
            <a:r>
              <a:rPr lang="en-US" altLang="zh-CN" sz="1050" dirty="0" err="1" smtClean="0"/>
              <a:t>Var</a:t>
            </a:r>
            <a:r>
              <a:rPr lang="en-US" altLang="zh-CN" sz="1050" dirty="0" smtClean="0"/>
              <a:t>&gt;retailer&lt;/</a:t>
            </a:r>
            <a:r>
              <a:rPr lang="en-US" altLang="zh-CN" sz="1050" dirty="0" err="1" smtClean="0"/>
              <a:t>Var</a:t>
            </a:r>
            <a:r>
              <a:rPr lang="en-US" altLang="zh-CN" sz="1050" dirty="0" smtClean="0"/>
              <a:t>&gt;</a:t>
            </a:r>
          </a:p>
          <a:p>
            <a:r>
              <a:rPr lang="en-US" altLang="zh-CN" sz="1050" dirty="0" smtClean="0"/>
              <a:t>                            &lt;</a:t>
            </a:r>
            <a:r>
              <a:rPr lang="en-US" altLang="zh-CN" sz="1050" dirty="0" err="1" smtClean="0"/>
              <a:t>Expr</a:t>
            </a:r>
            <a:r>
              <a:rPr lang="en-US" altLang="zh-CN" sz="1050" dirty="0" smtClean="0"/>
              <a:t>&gt;</a:t>
            </a:r>
          </a:p>
          <a:p>
            <a:r>
              <a:rPr lang="en-US" altLang="zh-CN" sz="1050" dirty="0" smtClean="0"/>
              <a:t>                                &lt;Fun&gt;</a:t>
            </a:r>
            <a:r>
              <a:rPr lang="en-US" altLang="zh-CN" sz="1050" dirty="0" err="1" smtClean="0"/>
              <a:t>factoryOf</a:t>
            </a:r>
            <a:r>
              <a:rPr lang="en-US" altLang="zh-CN" sz="1050" dirty="0" smtClean="0"/>
              <a:t>&lt;/Fun&gt;</a:t>
            </a:r>
          </a:p>
          <a:p>
            <a:r>
              <a:rPr lang="en-US" altLang="zh-CN" sz="1050" dirty="0" smtClean="0"/>
              <a:t>                                &lt;</a:t>
            </a:r>
            <a:r>
              <a:rPr lang="en-US" altLang="zh-CN" sz="1050" dirty="0" err="1" smtClean="0"/>
              <a:t>Var</a:t>
            </a:r>
            <a:r>
              <a:rPr lang="en-US" altLang="zh-CN" sz="1050" dirty="0" smtClean="0"/>
              <a:t>&gt;retailer&lt;/</a:t>
            </a:r>
            <a:r>
              <a:rPr lang="en-US" altLang="zh-CN" sz="1050" dirty="0" err="1" smtClean="0"/>
              <a:t>Var</a:t>
            </a:r>
            <a:r>
              <a:rPr lang="en-US" altLang="zh-CN" sz="1050" dirty="0" smtClean="0"/>
              <a:t>&gt;</a:t>
            </a:r>
          </a:p>
          <a:p>
            <a:r>
              <a:rPr lang="en-US" altLang="zh-CN" sz="1050" dirty="0" smtClean="0"/>
              <a:t>                            &lt;/</a:t>
            </a:r>
            <a:r>
              <a:rPr lang="en-US" altLang="zh-CN" sz="1050" dirty="0" err="1" smtClean="0"/>
              <a:t>Expr</a:t>
            </a:r>
            <a:r>
              <a:rPr lang="en-US" altLang="zh-CN" sz="1050" dirty="0" smtClean="0"/>
              <a:t>&gt;</a:t>
            </a:r>
          </a:p>
          <a:p>
            <a:r>
              <a:rPr lang="en-US" altLang="zh-CN" sz="1050" dirty="0" smtClean="0"/>
              <a:t>                            &lt;</a:t>
            </a:r>
            <a:r>
              <a:rPr lang="en-US" altLang="zh-CN" sz="1050" dirty="0" err="1" smtClean="0"/>
              <a:t>Var</a:t>
            </a:r>
            <a:r>
              <a:rPr lang="en-US" altLang="zh-CN" sz="1050" dirty="0" smtClean="0"/>
              <a:t>&gt;object&lt;/</a:t>
            </a:r>
            <a:r>
              <a:rPr lang="en-US" altLang="zh-CN" sz="1050" dirty="0" err="1" smtClean="0"/>
              <a:t>Var</a:t>
            </a:r>
            <a:r>
              <a:rPr lang="en-US" altLang="zh-CN" sz="1050" dirty="0" smtClean="0"/>
              <a:t>&gt;</a:t>
            </a:r>
          </a:p>
          <a:p>
            <a:r>
              <a:rPr lang="en-US" altLang="zh-CN" sz="1050" dirty="0" smtClean="0"/>
              <a:t>                        &lt;/Atom&gt;</a:t>
            </a:r>
          </a:p>
          <a:p>
            <a:r>
              <a:rPr lang="en-US" altLang="zh-CN" sz="1050" dirty="0" smtClean="0"/>
              <a:t>                    &lt;/And&gt;</a:t>
            </a:r>
          </a:p>
          <a:p>
            <a:r>
              <a:rPr lang="en-US" altLang="zh-CN" sz="1050" dirty="0" smtClean="0"/>
              <a:t>                &lt;/Exists&gt;</a:t>
            </a:r>
          </a:p>
          <a:p>
            <a:r>
              <a:rPr lang="en-US" altLang="zh-CN" sz="1050" dirty="0" smtClean="0"/>
              <a:t>            &lt;/then&gt;</a:t>
            </a:r>
          </a:p>
          <a:p>
            <a:r>
              <a:rPr lang="en-US" altLang="zh-CN" sz="1050" dirty="0" smtClean="0"/>
              <a:t>        &lt;/Implies&gt;</a:t>
            </a:r>
          </a:p>
          <a:p>
            <a:r>
              <a:rPr lang="en-US" altLang="zh-CN" sz="1050" dirty="0" smtClean="0"/>
              <a:t>    &lt;/Assert&gt;</a:t>
            </a:r>
          </a:p>
          <a:p>
            <a:r>
              <a:rPr lang="en-US" altLang="zh-CN" sz="1050" dirty="0" smtClean="0"/>
              <a:t>&lt;/</a:t>
            </a:r>
            <a:r>
              <a:rPr lang="en-US" altLang="zh-CN" sz="1050" dirty="0" err="1" smtClean="0"/>
              <a:t>RuleML</a:t>
            </a:r>
            <a:r>
              <a:rPr lang="en-US" altLang="zh-CN" sz="1050" dirty="0" smtClean="0"/>
              <a:t>&gt;</a:t>
            </a:r>
            <a:endParaRPr lang="zh-CN" altLang="en-US" sz="1050" dirty="0"/>
          </a:p>
        </p:txBody>
      </p:sp>
      <p:pic>
        <p:nvPicPr>
          <p:cNvPr id="9" name="内容占位符 8" descr="搜狗截图20141115071504.png"/>
          <p:cNvPicPr>
            <a:picLocks noGrp="1" noChangeAspect="1"/>
          </p:cNvPicPr>
          <p:nvPr>
            <p:ph sz="quarter" idx="4"/>
          </p:nvPr>
        </p:nvPicPr>
        <p:blipFill>
          <a:blip r:embed="rId2" cstate="print"/>
          <a:stretch>
            <a:fillRect/>
          </a:stretch>
        </p:blipFill>
        <p:spPr>
          <a:xfrm>
            <a:off x="3203848" y="1484784"/>
            <a:ext cx="5760639" cy="4392488"/>
          </a:xfrm>
        </p:spPr>
      </p:pic>
      <p:sp>
        <p:nvSpPr>
          <p:cNvPr id="8" name="Slide Number Placeholder 7"/>
          <p:cNvSpPr>
            <a:spLocks noGrp="1"/>
          </p:cNvSpPr>
          <p:nvPr>
            <p:ph type="sldNum" sz="quarter" idx="12"/>
          </p:nvPr>
        </p:nvSpPr>
        <p:spPr/>
        <p:txBody>
          <a:bodyPr/>
          <a:lstStyle/>
          <a:p>
            <a:fld id="{9E73ED79-0224-4F98-A273-08B74C191047}" type="slidenum">
              <a:rPr lang="en-IN" smtClean="0"/>
              <a:pPr/>
              <a:t>11</a:t>
            </a:fld>
            <a:endParaRPr lang="en-IN" dirty="0"/>
          </a:p>
        </p:txBody>
      </p:sp>
      <p:sp>
        <p:nvSpPr>
          <p:cNvPr id="10" name="标题 9"/>
          <p:cNvSpPr>
            <a:spLocks noGrp="1"/>
          </p:cNvSpPr>
          <p:nvPr>
            <p:ph type="title"/>
          </p:nvPr>
        </p:nvSpPr>
        <p:spPr>
          <a:xfrm>
            <a:off x="395536" y="116632"/>
            <a:ext cx="8229600" cy="504056"/>
          </a:xfrm>
        </p:spPr>
        <p:txBody>
          <a:bodyPr>
            <a:noAutofit/>
          </a:bodyPr>
          <a:lstStyle/>
          <a:p>
            <a:r>
              <a:rPr lang="en-US" altLang="zh-CN" sz="3600" b="1" dirty="0" err="1" smtClean="0">
                <a:solidFill>
                  <a:srgbClr val="C00000"/>
                </a:solidFill>
                <a:effectLst>
                  <a:outerShdw blurRad="38100" dist="38100" dir="2700000" algn="tl">
                    <a:srgbClr val="000000">
                      <a:alpha val="43137"/>
                    </a:srgbClr>
                  </a:outerShdw>
                </a:effectLst>
              </a:rPr>
              <a:t>Buy.ruleml</a:t>
            </a:r>
            <a:r>
              <a:rPr lang="en-US" altLang="zh-CN" sz="3600" b="1" dirty="0" smtClean="0">
                <a:solidFill>
                  <a:srgbClr val="C00000"/>
                </a:solidFill>
                <a:effectLst>
                  <a:outerShdw blurRad="38100" dist="38100" dir="2700000" algn="tl">
                    <a:srgbClr val="000000">
                      <a:alpha val="43137"/>
                    </a:srgbClr>
                  </a:outerShdw>
                </a:effectLst>
              </a:rPr>
              <a:t> As A Hornlog+ Example</a:t>
            </a:r>
            <a:endParaRPr lang="zh-CN" altLang="en-US" sz="3600" b="1" dirty="0" smtClean="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内容占位符 8" descr="搜狗截图20141111013927.png"/>
          <p:cNvPicPr>
            <a:picLocks noGrp="1" noChangeAspect="1"/>
          </p:cNvPicPr>
          <p:nvPr>
            <p:ph idx="1"/>
          </p:nvPr>
        </p:nvPicPr>
        <p:blipFill>
          <a:blip r:embed="rId2" cstate="print"/>
          <a:stretch>
            <a:fillRect/>
          </a:stretch>
        </p:blipFill>
        <p:spPr>
          <a:xfrm>
            <a:off x="395536" y="1484784"/>
            <a:ext cx="8229600" cy="2160240"/>
          </a:xfrm>
          <a:prstGeom prst="rect">
            <a:avLst/>
          </a:prstGeom>
        </p:spPr>
      </p:pic>
      <p:sp>
        <p:nvSpPr>
          <p:cNvPr id="7" name="文本占位符 6"/>
          <p:cNvSpPr>
            <a:spLocks noGrp="1"/>
          </p:cNvSpPr>
          <p:nvPr>
            <p:ph type="body" idx="4294967295"/>
          </p:nvPr>
        </p:nvSpPr>
        <p:spPr>
          <a:xfrm>
            <a:off x="251520" y="980727"/>
            <a:ext cx="7992888" cy="648047"/>
          </a:xfrm>
        </p:spPr>
        <p:txBody>
          <a:bodyPr>
            <a:normAutofit/>
          </a:bodyPr>
          <a:lstStyle/>
          <a:p>
            <a:pPr>
              <a:lnSpc>
                <a:spcPct val="80000"/>
              </a:lnSpc>
            </a:pPr>
            <a:r>
              <a:rPr lang="en-US" altLang="zh-CN" sz="2000" b="1" dirty="0" smtClean="0"/>
              <a:t>The validation result for the </a:t>
            </a:r>
            <a:r>
              <a:rPr lang="en-US" altLang="zh-CN" sz="2000" b="1" dirty="0" err="1" smtClean="0"/>
              <a:t>buy.ruleml</a:t>
            </a:r>
            <a:r>
              <a:rPr lang="en-US" altLang="zh-CN" sz="2000" b="1" dirty="0" smtClean="0"/>
              <a:t> document when we validated it with </a:t>
            </a:r>
            <a:r>
              <a:rPr lang="en-US" altLang="zh-CN" sz="2000" b="1" dirty="0" err="1" smtClean="0"/>
              <a:t>Datalog</a:t>
            </a:r>
            <a:r>
              <a:rPr lang="en-US" altLang="zh-CN" sz="2000" b="1" dirty="0" smtClean="0"/>
              <a:t>+ schema. </a:t>
            </a:r>
            <a:endParaRPr lang="zh-CN" altLang="en-US" sz="2000" b="1" dirty="0"/>
          </a:p>
        </p:txBody>
      </p:sp>
      <p:sp>
        <p:nvSpPr>
          <p:cNvPr id="5" name="文本占位符 4"/>
          <p:cNvSpPr>
            <a:spLocks noGrp="1"/>
          </p:cNvSpPr>
          <p:nvPr>
            <p:ph type="body" sz="quarter" idx="4294967295"/>
          </p:nvPr>
        </p:nvSpPr>
        <p:spPr>
          <a:xfrm>
            <a:off x="395536" y="3789040"/>
            <a:ext cx="4680520" cy="576262"/>
          </a:xfrm>
        </p:spPr>
        <p:txBody>
          <a:bodyPr>
            <a:normAutofit lnSpcReduction="10000"/>
          </a:bodyPr>
          <a:lstStyle/>
          <a:p>
            <a:r>
              <a:rPr lang="en-US" altLang="zh-CN" dirty="0" smtClean="0"/>
              <a:t>The analysis:</a:t>
            </a:r>
            <a:endParaRPr lang="zh-CN" altLang="en-US" dirty="0"/>
          </a:p>
        </p:txBody>
      </p:sp>
      <p:sp>
        <p:nvSpPr>
          <p:cNvPr id="6" name="内容占位符 5"/>
          <p:cNvSpPr>
            <a:spLocks noGrp="1"/>
          </p:cNvSpPr>
          <p:nvPr>
            <p:ph sz="quarter" idx="4294967295"/>
          </p:nvPr>
        </p:nvSpPr>
        <p:spPr>
          <a:xfrm>
            <a:off x="611560" y="4365104"/>
            <a:ext cx="8532440" cy="1761059"/>
          </a:xfrm>
        </p:spPr>
        <p:txBody>
          <a:bodyPr>
            <a:normAutofit fontScale="62500" lnSpcReduction="20000"/>
          </a:bodyPr>
          <a:lstStyle/>
          <a:p>
            <a:r>
              <a:rPr lang="en-US" altLang="zh-CN" sz="4000" dirty="0" smtClean="0"/>
              <a:t>The </a:t>
            </a:r>
            <a:r>
              <a:rPr lang="en-US" altLang="zh-CN" sz="4000" dirty="0" err="1" smtClean="0"/>
              <a:t>buy.ruleml</a:t>
            </a:r>
            <a:r>
              <a:rPr lang="en-US" altLang="zh-CN" sz="4000" dirty="0" smtClean="0"/>
              <a:t> document is not only an example for Hornlog+, but also for the upper sublanguages such as </a:t>
            </a:r>
            <a:r>
              <a:rPr lang="en-US" altLang="zh-CN" sz="4000" dirty="0" err="1" smtClean="0"/>
              <a:t>Dishornlog</a:t>
            </a:r>
            <a:r>
              <a:rPr lang="en-US" altLang="zh-CN" sz="4000" dirty="0" smtClean="0"/>
              <a:t>+ and </a:t>
            </a:r>
            <a:r>
              <a:rPr lang="en-US" altLang="zh-CN" sz="4000" dirty="0" err="1" smtClean="0"/>
              <a:t>Nafhornlog</a:t>
            </a:r>
            <a:r>
              <a:rPr lang="en-US" altLang="zh-CN" sz="4000" dirty="0" smtClean="0"/>
              <a:t>+.</a:t>
            </a:r>
          </a:p>
          <a:p>
            <a:r>
              <a:rPr lang="en-US" altLang="zh-CN" sz="4000" dirty="0" smtClean="0"/>
              <a:t>And it is a counter-example for </a:t>
            </a:r>
            <a:r>
              <a:rPr lang="en-US" altLang="zh-CN" sz="4000" dirty="0" err="1" smtClean="0"/>
              <a:t>Datalog</a:t>
            </a:r>
            <a:r>
              <a:rPr lang="en-US" altLang="zh-CN" sz="4000" dirty="0" smtClean="0"/>
              <a:t>+, because of the function  characteristic.</a:t>
            </a:r>
          </a:p>
          <a:p>
            <a:pPr>
              <a:buNone/>
            </a:pPr>
            <a:endParaRPr lang="zh-CN" altLang="en-US" dirty="0"/>
          </a:p>
        </p:txBody>
      </p:sp>
      <p:sp>
        <p:nvSpPr>
          <p:cNvPr id="8" name="Slide Number Placeholder 7"/>
          <p:cNvSpPr>
            <a:spLocks noGrp="1"/>
          </p:cNvSpPr>
          <p:nvPr>
            <p:ph type="sldNum" sz="quarter" idx="12"/>
          </p:nvPr>
        </p:nvSpPr>
        <p:spPr/>
        <p:txBody>
          <a:bodyPr/>
          <a:lstStyle/>
          <a:p>
            <a:fld id="{9E73ED79-0224-4F98-A273-08B74C191047}" type="slidenum">
              <a:rPr lang="en-IN" smtClean="0"/>
              <a:pPr/>
              <a:t>12</a:t>
            </a:fld>
            <a:endParaRPr lang="en-IN"/>
          </a:p>
        </p:txBody>
      </p:sp>
      <p:sp>
        <p:nvSpPr>
          <p:cNvPr id="9" name="标题 8"/>
          <p:cNvSpPr>
            <a:spLocks noGrp="1"/>
          </p:cNvSpPr>
          <p:nvPr>
            <p:ph type="title"/>
          </p:nvPr>
        </p:nvSpPr>
        <p:spPr>
          <a:xfrm>
            <a:off x="0" y="116632"/>
            <a:ext cx="9144000" cy="792088"/>
          </a:xfrm>
        </p:spPr>
        <p:txBody>
          <a:bodyPr>
            <a:noAutofit/>
          </a:bodyPr>
          <a:lstStyle/>
          <a:p>
            <a:r>
              <a:rPr lang="en-US" altLang="zh-CN" sz="3600" b="1" dirty="0" err="1" smtClean="0">
                <a:solidFill>
                  <a:srgbClr val="C00000"/>
                </a:solidFill>
                <a:effectLst>
                  <a:outerShdw blurRad="38100" dist="38100" dir="2700000" algn="tl">
                    <a:srgbClr val="000000">
                      <a:alpha val="43137"/>
                    </a:srgbClr>
                  </a:outerShdw>
                </a:effectLst>
              </a:rPr>
              <a:t>Buy.ruleml</a:t>
            </a:r>
            <a:r>
              <a:rPr lang="en-US" altLang="zh-CN" sz="3600" b="1" dirty="0" smtClean="0">
                <a:solidFill>
                  <a:srgbClr val="C00000"/>
                </a:solidFill>
                <a:effectLst>
                  <a:outerShdw blurRad="38100" dist="38100" dir="2700000" algn="tl">
                    <a:srgbClr val="000000">
                      <a:alpha val="43137"/>
                    </a:srgbClr>
                  </a:outerShdw>
                </a:effectLst>
              </a:rPr>
              <a:t> As A </a:t>
            </a:r>
            <a:r>
              <a:rPr lang="en-US" altLang="zh-CN" sz="3600" b="1" dirty="0" err="1" smtClean="0">
                <a:solidFill>
                  <a:srgbClr val="C00000"/>
                </a:solidFill>
                <a:effectLst>
                  <a:outerShdw blurRad="38100" dist="38100" dir="2700000" algn="tl">
                    <a:srgbClr val="000000">
                      <a:alpha val="43137"/>
                    </a:srgbClr>
                  </a:outerShdw>
                </a:effectLst>
              </a:rPr>
              <a:t>Datalog</a:t>
            </a:r>
            <a:r>
              <a:rPr lang="en-US" altLang="zh-CN" sz="3600" b="1" dirty="0" smtClean="0">
                <a:solidFill>
                  <a:srgbClr val="C00000"/>
                </a:solidFill>
                <a:effectLst>
                  <a:outerShdw blurRad="38100" dist="38100" dir="2700000" algn="tl">
                    <a:srgbClr val="000000">
                      <a:alpha val="43137"/>
                    </a:srgbClr>
                  </a:outerShdw>
                </a:effectLst>
              </a:rPr>
              <a:t>+ Counter-Example</a:t>
            </a:r>
            <a:endParaRPr lang="zh-CN" altLang="en-US" sz="3600" b="1" dirty="0" smtClean="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内容占位符 12" descr="搜狗截图20141115073528.png"/>
          <p:cNvPicPr>
            <a:picLocks noGrp="1" noChangeAspect="1"/>
          </p:cNvPicPr>
          <p:nvPr>
            <p:ph sz="half" idx="2"/>
          </p:nvPr>
        </p:nvPicPr>
        <p:blipFill>
          <a:blip r:embed="rId2" cstate="print"/>
          <a:stretch>
            <a:fillRect/>
          </a:stretch>
        </p:blipFill>
        <p:spPr>
          <a:xfrm>
            <a:off x="395536" y="1772816"/>
            <a:ext cx="8280920" cy="2232248"/>
          </a:xfrm>
        </p:spPr>
      </p:pic>
      <p:sp>
        <p:nvSpPr>
          <p:cNvPr id="14" name="文本占位符 4"/>
          <p:cNvSpPr txBox="1">
            <a:spLocks/>
          </p:cNvSpPr>
          <p:nvPr/>
        </p:nvSpPr>
        <p:spPr>
          <a:xfrm>
            <a:off x="395536" y="4077072"/>
            <a:ext cx="4680520" cy="576262"/>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The analysis: </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6" name="内容占位符 5"/>
          <p:cNvSpPr>
            <a:spLocks noGrp="1"/>
          </p:cNvSpPr>
          <p:nvPr>
            <p:ph sz="quarter" idx="4294967295"/>
          </p:nvPr>
        </p:nvSpPr>
        <p:spPr>
          <a:xfrm>
            <a:off x="467544" y="4653136"/>
            <a:ext cx="8532440" cy="1833067"/>
          </a:xfrm>
        </p:spPr>
        <p:txBody>
          <a:bodyPr>
            <a:normAutofit/>
          </a:bodyPr>
          <a:lstStyle/>
          <a:p>
            <a:pPr>
              <a:buNone/>
            </a:pPr>
            <a:r>
              <a:rPr lang="en-US" altLang="zh-CN" dirty="0" smtClean="0"/>
              <a:t>    The </a:t>
            </a:r>
            <a:r>
              <a:rPr lang="en-US" altLang="zh-CN" dirty="0" err="1" smtClean="0"/>
              <a:t>buy.ruleml</a:t>
            </a:r>
            <a:r>
              <a:rPr lang="en-US" altLang="zh-CN" dirty="0" smtClean="0"/>
              <a:t> document is a counter-example for Hornlog, because of the Existential  characteristic.</a:t>
            </a:r>
          </a:p>
          <a:p>
            <a:endParaRPr lang="en-US" altLang="zh-CN" sz="4000" dirty="0" smtClean="0"/>
          </a:p>
          <a:p>
            <a:pPr>
              <a:buNone/>
            </a:pPr>
            <a:endParaRPr lang="zh-CN" altLang="en-US" dirty="0"/>
          </a:p>
        </p:txBody>
      </p:sp>
      <p:sp>
        <p:nvSpPr>
          <p:cNvPr id="18" name="文本占位符 6"/>
          <p:cNvSpPr>
            <a:spLocks noGrp="1"/>
          </p:cNvSpPr>
          <p:nvPr>
            <p:ph type="body" idx="4294967295"/>
          </p:nvPr>
        </p:nvSpPr>
        <p:spPr>
          <a:xfrm>
            <a:off x="395536" y="1268760"/>
            <a:ext cx="7992888" cy="648047"/>
          </a:xfrm>
        </p:spPr>
        <p:txBody>
          <a:bodyPr>
            <a:normAutofit/>
          </a:bodyPr>
          <a:lstStyle/>
          <a:p>
            <a:pPr>
              <a:lnSpc>
                <a:spcPct val="80000"/>
              </a:lnSpc>
            </a:pPr>
            <a:r>
              <a:rPr lang="en-US" altLang="zh-CN" sz="2000" b="1" dirty="0" smtClean="0"/>
              <a:t>The validation result for the </a:t>
            </a:r>
            <a:r>
              <a:rPr lang="en-US" altLang="zh-CN" sz="2000" b="1" dirty="0" err="1" smtClean="0"/>
              <a:t>buy.ruleml</a:t>
            </a:r>
            <a:r>
              <a:rPr lang="en-US" altLang="zh-CN" sz="2000" b="1" dirty="0" smtClean="0"/>
              <a:t> document when we validated it with Hornlog schema. </a:t>
            </a:r>
            <a:endParaRPr lang="zh-CN" altLang="en-US" sz="2000" b="1" dirty="0"/>
          </a:p>
        </p:txBody>
      </p:sp>
      <p:sp>
        <p:nvSpPr>
          <p:cNvPr id="7" name="Slide Number Placeholder 6"/>
          <p:cNvSpPr>
            <a:spLocks noGrp="1"/>
          </p:cNvSpPr>
          <p:nvPr>
            <p:ph type="sldNum" sz="quarter" idx="12"/>
          </p:nvPr>
        </p:nvSpPr>
        <p:spPr/>
        <p:txBody>
          <a:bodyPr/>
          <a:lstStyle/>
          <a:p>
            <a:fld id="{9E73ED79-0224-4F98-A273-08B74C191047}" type="slidenum">
              <a:rPr lang="en-IN" smtClean="0"/>
              <a:pPr/>
              <a:t>13</a:t>
            </a:fld>
            <a:endParaRPr lang="en-IN"/>
          </a:p>
        </p:txBody>
      </p:sp>
      <p:sp>
        <p:nvSpPr>
          <p:cNvPr id="9" name="标题 8"/>
          <p:cNvSpPr>
            <a:spLocks noGrp="1"/>
          </p:cNvSpPr>
          <p:nvPr>
            <p:ph type="title"/>
          </p:nvPr>
        </p:nvSpPr>
        <p:spPr>
          <a:xfrm>
            <a:off x="0" y="260648"/>
            <a:ext cx="9144000" cy="792088"/>
          </a:xfrm>
        </p:spPr>
        <p:txBody>
          <a:bodyPr>
            <a:noAutofit/>
          </a:bodyPr>
          <a:lstStyle/>
          <a:p>
            <a:r>
              <a:rPr lang="en-US" altLang="zh-CN" sz="3600" b="1" dirty="0" err="1" smtClean="0">
                <a:solidFill>
                  <a:srgbClr val="C00000"/>
                </a:solidFill>
                <a:effectLst>
                  <a:outerShdw blurRad="38100" dist="38100" dir="2700000" algn="tl">
                    <a:srgbClr val="000000">
                      <a:alpha val="43137"/>
                    </a:srgbClr>
                  </a:outerShdw>
                </a:effectLst>
              </a:rPr>
              <a:t>Buy.ruleml</a:t>
            </a:r>
            <a:r>
              <a:rPr lang="en-US" altLang="zh-CN" sz="3600" b="1" dirty="0" smtClean="0">
                <a:solidFill>
                  <a:srgbClr val="C00000"/>
                </a:solidFill>
                <a:effectLst>
                  <a:outerShdw blurRad="38100" dist="38100" dir="2700000" algn="tl">
                    <a:srgbClr val="000000">
                      <a:alpha val="43137"/>
                    </a:srgbClr>
                  </a:outerShdw>
                </a:effectLst>
              </a:rPr>
              <a:t> As A Hornlog Counter-Example</a:t>
            </a:r>
            <a:endParaRPr lang="zh-CN" altLang="en-US" sz="3600" b="1" dirty="0" smtClean="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占位符 6"/>
          <p:cNvSpPr txBox="1">
            <a:spLocks/>
          </p:cNvSpPr>
          <p:nvPr/>
        </p:nvSpPr>
        <p:spPr>
          <a:xfrm>
            <a:off x="323528" y="1052736"/>
            <a:ext cx="7992888" cy="64804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altLang="zh-CN" sz="2000" b="1" i="0" u="none" strike="noStrike" kern="1200" cap="none" spc="0" normalizeH="0" baseline="0" noProof="0" dirty="0" smtClean="0">
                <a:ln>
                  <a:noFill/>
                </a:ln>
                <a:solidFill>
                  <a:schemeClr val="tx1"/>
                </a:solidFill>
                <a:effectLst/>
                <a:uLnTx/>
                <a:uFillTx/>
                <a:latin typeface="+mn-lt"/>
                <a:ea typeface="+mn-ea"/>
                <a:cs typeface="+mn-cs"/>
              </a:rPr>
              <a:t>The validation result for the </a:t>
            </a:r>
            <a:r>
              <a:rPr kumimoji="0" lang="en-US" altLang="zh-CN" sz="2000" b="1" i="0" u="none" strike="noStrike" kern="1200" cap="none" spc="0" normalizeH="0" baseline="0" noProof="0" dirty="0" err="1" smtClean="0">
                <a:ln>
                  <a:noFill/>
                </a:ln>
                <a:solidFill>
                  <a:schemeClr val="tx1"/>
                </a:solidFill>
                <a:effectLst/>
                <a:uLnTx/>
                <a:uFillTx/>
                <a:latin typeface="+mn-lt"/>
                <a:ea typeface="+mn-ea"/>
                <a:cs typeface="+mn-cs"/>
              </a:rPr>
              <a:t>buy.ruleml</a:t>
            </a:r>
            <a:r>
              <a:rPr kumimoji="0" lang="en-US" altLang="zh-CN" sz="2000" b="1" i="0" u="none" strike="noStrike" kern="1200" cap="none" spc="0" normalizeH="0" baseline="0" noProof="0" dirty="0" smtClean="0">
                <a:ln>
                  <a:noFill/>
                </a:ln>
                <a:solidFill>
                  <a:schemeClr val="tx1"/>
                </a:solidFill>
                <a:effectLst/>
                <a:uLnTx/>
                <a:uFillTx/>
                <a:latin typeface="+mn-lt"/>
                <a:ea typeface="+mn-ea"/>
                <a:cs typeface="+mn-cs"/>
              </a:rPr>
              <a:t> document when we validated it with </a:t>
            </a:r>
            <a:r>
              <a:rPr kumimoji="0" lang="en-US" altLang="zh-CN" sz="2000" b="1" i="0" u="none" strike="noStrike" kern="1200" cap="none" spc="0" normalizeH="0" baseline="0" noProof="0" dirty="0" err="1" smtClean="0">
                <a:ln>
                  <a:noFill/>
                </a:ln>
                <a:solidFill>
                  <a:schemeClr val="tx1"/>
                </a:solidFill>
                <a:effectLst/>
                <a:uLnTx/>
                <a:uFillTx/>
                <a:latin typeface="+mn-lt"/>
                <a:ea typeface="+mn-ea"/>
                <a:cs typeface="+mn-cs"/>
              </a:rPr>
              <a:t>Binhornlog</a:t>
            </a:r>
            <a:r>
              <a:rPr kumimoji="0" lang="en-US" altLang="zh-CN" sz="2000" b="1" i="0" u="none" strike="noStrike" kern="1200" cap="none" spc="0" normalizeH="0" baseline="0" noProof="0" dirty="0" smtClean="0">
                <a:ln>
                  <a:noFill/>
                </a:ln>
                <a:solidFill>
                  <a:schemeClr val="tx1"/>
                </a:solidFill>
                <a:effectLst/>
                <a:uLnTx/>
                <a:uFillTx/>
                <a:latin typeface="+mn-lt"/>
                <a:ea typeface="+mn-ea"/>
                <a:cs typeface="+mn-cs"/>
              </a:rPr>
              <a:t>+ schema. </a:t>
            </a:r>
            <a:endParaRPr kumimoji="0" lang="zh-CN" altLang="en-US" sz="2000" b="1" i="0" u="none" strike="noStrike" kern="1200" cap="none" spc="0" normalizeH="0" baseline="0" noProof="0" dirty="0">
              <a:ln>
                <a:noFill/>
              </a:ln>
              <a:solidFill>
                <a:schemeClr val="tx1"/>
              </a:solidFill>
              <a:effectLst/>
              <a:uLnTx/>
              <a:uFillTx/>
              <a:latin typeface="+mn-lt"/>
              <a:ea typeface="+mn-ea"/>
              <a:cs typeface="+mn-cs"/>
            </a:endParaRPr>
          </a:p>
        </p:txBody>
      </p:sp>
      <p:pic>
        <p:nvPicPr>
          <p:cNvPr id="16" name="图片 15" descr="搜狗截图20141115075159.png"/>
          <p:cNvPicPr>
            <a:picLocks noChangeAspect="1"/>
          </p:cNvPicPr>
          <p:nvPr/>
        </p:nvPicPr>
        <p:blipFill>
          <a:blip r:embed="rId2" cstate="print"/>
          <a:stretch>
            <a:fillRect/>
          </a:stretch>
        </p:blipFill>
        <p:spPr>
          <a:xfrm>
            <a:off x="395536" y="1556793"/>
            <a:ext cx="8424936" cy="2664296"/>
          </a:xfrm>
          <a:prstGeom prst="rect">
            <a:avLst/>
          </a:prstGeom>
        </p:spPr>
      </p:pic>
      <p:sp>
        <p:nvSpPr>
          <p:cNvPr id="17" name="文本占位符 4"/>
          <p:cNvSpPr txBox="1">
            <a:spLocks/>
          </p:cNvSpPr>
          <p:nvPr/>
        </p:nvSpPr>
        <p:spPr>
          <a:xfrm>
            <a:off x="323528" y="4293096"/>
            <a:ext cx="4752528" cy="504056"/>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The analysis: </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8" name="内容占位符 5"/>
          <p:cNvSpPr>
            <a:spLocks noGrp="1"/>
          </p:cNvSpPr>
          <p:nvPr>
            <p:ph sz="quarter" idx="4294967295"/>
          </p:nvPr>
        </p:nvSpPr>
        <p:spPr>
          <a:xfrm>
            <a:off x="467544" y="4725144"/>
            <a:ext cx="8532440" cy="1761059"/>
          </a:xfrm>
        </p:spPr>
        <p:txBody>
          <a:bodyPr>
            <a:normAutofit fontScale="55000" lnSpcReduction="20000"/>
          </a:bodyPr>
          <a:lstStyle/>
          <a:p>
            <a:r>
              <a:rPr lang="en-US" altLang="zh-CN" sz="4000" dirty="0" smtClean="0"/>
              <a:t>The </a:t>
            </a:r>
            <a:r>
              <a:rPr lang="en-US" altLang="zh-CN" sz="4000" dirty="0" err="1" smtClean="0"/>
              <a:t>buy.ruleml</a:t>
            </a:r>
            <a:r>
              <a:rPr lang="en-US" altLang="zh-CN" sz="4000" dirty="0" smtClean="0"/>
              <a:t> document is a counter-example for </a:t>
            </a:r>
            <a:r>
              <a:rPr lang="en-US" altLang="zh-CN" sz="4000" dirty="0" err="1" smtClean="0"/>
              <a:t>Binhornlog</a:t>
            </a:r>
            <a:r>
              <a:rPr lang="en-US" altLang="zh-CN" sz="4000" dirty="0" smtClean="0"/>
              <a:t>+, because that the &lt;</a:t>
            </a:r>
            <a:r>
              <a:rPr lang="en-US" altLang="zh-CN" sz="4000" dirty="0" err="1" smtClean="0"/>
              <a:t>Var</a:t>
            </a:r>
            <a:r>
              <a:rPr lang="en-US" altLang="zh-CN" sz="4000" dirty="0" smtClean="0"/>
              <a:t>&gt; of &lt;</a:t>
            </a:r>
            <a:r>
              <a:rPr lang="en-US" altLang="zh-CN" sz="4000" dirty="0" err="1" smtClean="0"/>
              <a:t>Rel</a:t>
            </a:r>
            <a:r>
              <a:rPr lang="en-US" altLang="zh-CN" sz="4000" dirty="0" smtClean="0"/>
              <a:t>&gt;and &lt;</a:t>
            </a:r>
            <a:r>
              <a:rPr lang="en-US" altLang="zh-CN" sz="4000" dirty="0" err="1" smtClean="0"/>
              <a:t>Expr</a:t>
            </a:r>
            <a:r>
              <a:rPr lang="en-US" altLang="zh-CN" sz="4000" dirty="0" smtClean="0"/>
              <a:t>&gt; can be zero or more. In </a:t>
            </a:r>
            <a:r>
              <a:rPr lang="en-US" altLang="zh-CN" sz="4000" dirty="0" err="1" smtClean="0"/>
              <a:t>Binhornlog</a:t>
            </a:r>
            <a:r>
              <a:rPr lang="en-US" altLang="zh-CN" sz="4000" dirty="0" smtClean="0"/>
              <a:t>+, the &lt;</a:t>
            </a:r>
            <a:r>
              <a:rPr lang="en-US" altLang="zh-CN" sz="4000" dirty="0" err="1" smtClean="0"/>
              <a:t>Var</a:t>
            </a:r>
            <a:r>
              <a:rPr lang="en-US" altLang="zh-CN" sz="4000" dirty="0" smtClean="0"/>
              <a:t>&gt; of &lt;</a:t>
            </a:r>
            <a:r>
              <a:rPr lang="en-US" altLang="zh-CN" sz="4000" dirty="0" err="1" smtClean="0"/>
              <a:t>Rel</a:t>
            </a:r>
            <a:r>
              <a:rPr lang="en-US" altLang="zh-CN" sz="4000" dirty="0" smtClean="0"/>
              <a:t>&gt; and &lt;</a:t>
            </a:r>
            <a:r>
              <a:rPr lang="en-US" altLang="zh-CN" sz="4000" dirty="0" err="1" smtClean="0"/>
              <a:t>Expr</a:t>
            </a:r>
            <a:r>
              <a:rPr lang="en-US" altLang="zh-CN" sz="4000" dirty="0" smtClean="0"/>
              <a:t>&gt; can be zero or two.</a:t>
            </a:r>
          </a:p>
          <a:p>
            <a:r>
              <a:rPr lang="en-US" altLang="zh-CN" sz="4000" dirty="0" smtClean="0"/>
              <a:t>The </a:t>
            </a:r>
            <a:r>
              <a:rPr lang="en-US" altLang="zh-CN" sz="4000" dirty="0" err="1" smtClean="0"/>
              <a:t>buy.ruleml</a:t>
            </a:r>
            <a:r>
              <a:rPr lang="en-US" altLang="zh-CN" sz="4000" dirty="0" smtClean="0"/>
              <a:t> </a:t>
            </a:r>
            <a:r>
              <a:rPr lang="en-US" altLang="zh-CN" sz="4000" dirty="0" err="1" smtClean="0"/>
              <a:t>doucment</a:t>
            </a:r>
            <a:r>
              <a:rPr lang="en-US" altLang="zh-CN" sz="4000" dirty="0" smtClean="0"/>
              <a:t> is not only counter-example for </a:t>
            </a:r>
            <a:r>
              <a:rPr lang="en-US" altLang="zh-CN" sz="4000" dirty="0" err="1" smtClean="0"/>
              <a:t>Datalog</a:t>
            </a:r>
            <a:r>
              <a:rPr lang="en-US" altLang="zh-CN" sz="4000" dirty="0" smtClean="0"/>
              <a:t>+, but also for Hornlog and some other lower sublanguages.</a:t>
            </a:r>
          </a:p>
          <a:p>
            <a:endParaRPr lang="en-US" altLang="zh-CN" sz="4000" dirty="0" smtClean="0"/>
          </a:p>
          <a:p>
            <a:pPr>
              <a:buNone/>
            </a:pPr>
            <a:endParaRPr lang="zh-CN" altLang="en-US" dirty="0"/>
          </a:p>
        </p:txBody>
      </p:sp>
      <p:sp>
        <p:nvSpPr>
          <p:cNvPr id="7" name="Slide Number Placeholder 6"/>
          <p:cNvSpPr>
            <a:spLocks noGrp="1"/>
          </p:cNvSpPr>
          <p:nvPr>
            <p:ph type="sldNum" sz="quarter" idx="12"/>
          </p:nvPr>
        </p:nvSpPr>
        <p:spPr/>
        <p:txBody>
          <a:bodyPr/>
          <a:lstStyle/>
          <a:p>
            <a:fld id="{9E73ED79-0224-4F98-A273-08B74C191047}" type="slidenum">
              <a:rPr lang="en-IN" smtClean="0"/>
              <a:pPr/>
              <a:t>14</a:t>
            </a:fld>
            <a:endParaRPr lang="en-IN"/>
          </a:p>
        </p:txBody>
      </p:sp>
      <p:sp>
        <p:nvSpPr>
          <p:cNvPr id="9" name="标题 8"/>
          <p:cNvSpPr>
            <a:spLocks noGrp="1"/>
          </p:cNvSpPr>
          <p:nvPr>
            <p:ph type="title"/>
          </p:nvPr>
        </p:nvSpPr>
        <p:spPr>
          <a:xfrm>
            <a:off x="179512" y="188640"/>
            <a:ext cx="8856984" cy="720080"/>
          </a:xfrm>
        </p:spPr>
        <p:txBody>
          <a:bodyPr>
            <a:noAutofit/>
          </a:bodyPr>
          <a:lstStyle/>
          <a:p>
            <a:r>
              <a:rPr lang="en-US" altLang="zh-CN" sz="3200" b="1" dirty="0" err="1" smtClean="0">
                <a:solidFill>
                  <a:srgbClr val="C00000"/>
                </a:solidFill>
                <a:effectLst>
                  <a:outerShdw blurRad="38100" dist="38100" dir="2700000" algn="tl">
                    <a:srgbClr val="000000">
                      <a:alpha val="43137"/>
                    </a:srgbClr>
                  </a:outerShdw>
                </a:effectLst>
              </a:rPr>
              <a:t>Buy.ruleml</a:t>
            </a:r>
            <a:r>
              <a:rPr lang="en-US" altLang="zh-CN" sz="3200" b="1" dirty="0" smtClean="0">
                <a:solidFill>
                  <a:srgbClr val="C00000"/>
                </a:solidFill>
                <a:effectLst>
                  <a:outerShdw blurRad="38100" dist="38100" dir="2700000" algn="tl">
                    <a:srgbClr val="000000">
                      <a:alpha val="43137"/>
                    </a:srgbClr>
                  </a:outerShdw>
                </a:effectLst>
              </a:rPr>
              <a:t> As A </a:t>
            </a:r>
            <a:r>
              <a:rPr lang="en-US" altLang="zh-CN" sz="3200" b="1" dirty="0" err="1" smtClean="0">
                <a:solidFill>
                  <a:srgbClr val="C00000"/>
                </a:solidFill>
                <a:effectLst>
                  <a:outerShdw blurRad="38100" dist="38100" dir="2700000" algn="tl">
                    <a:srgbClr val="000000">
                      <a:alpha val="43137"/>
                    </a:srgbClr>
                  </a:outerShdw>
                </a:effectLst>
              </a:rPr>
              <a:t>Binhornlog</a:t>
            </a:r>
            <a:r>
              <a:rPr lang="en-US" altLang="zh-CN" sz="3200" b="1" dirty="0" smtClean="0">
                <a:solidFill>
                  <a:srgbClr val="C00000"/>
                </a:solidFill>
                <a:effectLst>
                  <a:outerShdw blurRad="38100" dist="38100" dir="2700000" algn="tl">
                    <a:srgbClr val="000000">
                      <a:alpha val="43137"/>
                    </a:srgbClr>
                  </a:outerShdw>
                </a:effectLst>
              </a:rPr>
              <a:t>+ Counter-Example</a:t>
            </a:r>
            <a:endParaRPr lang="zh-CN" altLang="en-US" sz="3200" b="1" dirty="0" smtClean="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占位符 5"/>
          <p:cNvSpPr>
            <a:spLocks noGrp="1"/>
          </p:cNvSpPr>
          <p:nvPr>
            <p:ph type="body" idx="1"/>
          </p:nvPr>
        </p:nvSpPr>
        <p:spPr>
          <a:xfrm>
            <a:off x="179512" y="620688"/>
            <a:ext cx="3240360" cy="360040"/>
          </a:xfrm>
        </p:spPr>
        <p:txBody>
          <a:bodyPr>
            <a:normAutofit fontScale="85000" lnSpcReduction="20000"/>
          </a:bodyPr>
          <a:lstStyle/>
          <a:p>
            <a:r>
              <a:rPr lang="en-US" altLang="zh-CN" dirty="0" smtClean="0"/>
              <a:t>The  buy1.ruleml document</a:t>
            </a:r>
            <a:endParaRPr lang="zh-CN" altLang="en-US" dirty="0"/>
          </a:p>
        </p:txBody>
      </p:sp>
      <p:sp>
        <p:nvSpPr>
          <p:cNvPr id="12" name="文本占位符 6"/>
          <p:cNvSpPr>
            <a:spLocks noGrp="1"/>
          </p:cNvSpPr>
          <p:nvPr>
            <p:ph type="body" sz="quarter" idx="3"/>
          </p:nvPr>
        </p:nvSpPr>
        <p:spPr>
          <a:xfrm>
            <a:off x="4211960" y="476672"/>
            <a:ext cx="4617839" cy="648072"/>
          </a:xfrm>
        </p:spPr>
        <p:txBody>
          <a:bodyPr>
            <a:normAutofit/>
          </a:bodyPr>
          <a:lstStyle/>
          <a:p>
            <a:pPr>
              <a:lnSpc>
                <a:spcPct val="80000"/>
              </a:lnSpc>
            </a:pPr>
            <a:r>
              <a:rPr lang="en-US" altLang="zh-CN" sz="1600" dirty="0" smtClean="0"/>
              <a:t>The validation result for the </a:t>
            </a:r>
            <a:r>
              <a:rPr lang="en-US" altLang="zh-CN" sz="1600" dirty="0" err="1" smtClean="0"/>
              <a:t>buy.ruleml</a:t>
            </a:r>
            <a:r>
              <a:rPr lang="en-US" altLang="zh-CN" sz="1600" dirty="0" smtClean="0"/>
              <a:t> document when we validated it with </a:t>
            </a:r>
            <a:r>
              <a:rPr lang="en-US" altLang="zh-CN" sz="1600" dirty="0" err="1" smtClean="0"/>
              <a:t>Dishornlog</a:t>
            </a:r>
            <a:r>
              <a:rPr lang="en-US" altLang="zh-CN" sz="1600" dirty="0" smtClean="0"/>
              <a:t>+ schema. </a:t>
            </a:r>
            <a:endParaRPr lang="zh-CN" altLang="en-US" sz="1600" dirty="0"/>
          </a:p>
        </p:txBody>
      </p:sp>
      <p:sp>
        <p:nvSpPr>
          <p:cNvPr id="6" name="TextBox 5"/>
          <p:cNvSpPr txBox="1"/>
          <p:nvPr/>
        </p:nvSpPr>
        <p:spPr>
          <a:xfrm>
            <a:off x="323528" y="980728"/>
            <a:ext cx="2736304" cy="5917004"/>
          </a:xfrm>
          <a:prstGeom prst="rect">
            <a:avLst/>
          </a:prstGeom>
          <a:noFill/>
        </p:spPr>
        <p:txBody>
          <a:bodyPr wrap="square" rtlCol="0">
            <a:spAutoFit/>
          </a:bodyPr>
          <a:lstStyle/>
          <a:p>
            <a:r>
              <a:rPr lang="en-US" altLang="zh-CN" sz="1050" dirty="0" smtClean="0"/>
              <a:t>&lt;</a:t>
            </a:r>
            <a:r>
              <a:rPr lang="en-US" altLang="zh-CN" sz="1050" dirty="0" err="1" smtClean="0"/>
              <a:t>RuleML</a:t>
            </a:r>
            <a:r>
              <a:rPr lang="en-US" altLang="zh-CN" sz="1050" dirty="0" smtClean="0"/>
              <a:t> </a:t>
            </a:r>
            <a:r>
              <a:rPr lang="en-US" altLang="zh-CN" sz="1050" dirty="0" err="1" smtClean="0"/>
              <a:t>xmlns</a:t>
            </a:r>
            <a:r>
              <a:rPr lang="en-US" altLang="zh-CN" sz="1050" dirty="0" smtClean="0"/>
              <a:t>="http://ruleml.org/spec"&gt;</a:t>
            </a:r>
          </a:p>
          <a:p>
            <a:r>
              <a:rPr lang="en-US" altLang="zh-CN" sz="1050" dirty="0" smtClean="0"/>
              <a:t>     &lt;Assert </a:t>
            </a:r>
            <a:r>
              <a:rPr lang="en-US" altLang="zh-CN" sz="1050" dirty="0" err="1" smtClean="0"/>
              <a:t>mapClosure</a:t>
            </a:r>
            <a:r>
              <a:rPr lang="en-US" altLang="zh-CN" sz="1050" dirty="0" smtClean="0"/>
              <a:t>="universal"&gt;</a:t>
            </a:r>
          </a:p>
          <a:p>
            <a:r>
              <a:rPr lang="en-US" altLang="zh-CN" sz="1050" dirty="0" smtClean="0"/>
              <a:t>        &lt;Implies&gt;</a:t>
            </a:r>
          </a:p>
          <a:p>
            <a:r>
              <a:rPr lang="en-US" altLang="zh-CN" sz="1050" dirty="0" smtClean="0"/>
              <a:t>            &lt;if&gt;</a:t>
            </a:r>
          </a:p>
          <a:p>
            <a:r>
              <a:rPr lang="en-US" altLang="zh-CN" sz="1050" dirty="0" smtClean="0"/>
              <a:t>                &lt;Atom&gt;</a:t>
            </a:r>
          </a:p>
          <a:p>
            <a:r>
              <a:rPr lang="en-US" altLang="zh-CN" sz="1050" dirty="0" smtClean="0"/>
              <a:t>                    &lt;</a:t>
            </a:r>
            <a:r>
              <a:rPr lang="en-US" altLang="zh-CN" sz="1050" dirty="0" err="1" smtClean="0"/>
              <a:t>Rel</a:t>
            </a:r>
            <a:r>
              <a:rPr lang="en-US" altLang="zh-CN" sz="1050" dirty="0" smtClean="0"/>
              <a:t>&gt;buy&lt;/</a:t>
            </a:r>
            <a:r>
              <a:rPr lang="en-US" altLang="zh-CN" sz="1050" dirty="0" err="1" smtClean="0"/>
              <a:t>Rel</a:t>
            </a:r>
            <a:r>
              <a:rPr lang="en-US" altLang="zh-CN" sz="1050" dirty="0" smtClean="0"/>
              <a:t>&gt;</a:t>
            </a:r>
          </a:p>
          <a:p>
            <a:r>
              <a:rPr lang="en-US" altLang="zh-CN" sz="1050" dirty="0" smtClean="0"/>
              <a:t>                    &lt;</a:t>
            </a:r>
            <a:r>
              <a:rPr lang="en-US" altLang="zh-CN" sz="1050" dirty="0" err="1" smtClean="0"/>
              <a:t>Var</a:t>
            </a:r>
            <a:r>
              <a:rPr lang="en-US" altLang="zh-CN" sz="1050" dirty="0" smtClean="0"/>
              <a:t>&gt;person&lt;/</a:t>
            </a:r>
            <a:r>
              <a:rPr lang="en-US" altLang="zh-CN" sz="1050" dirty="0" err="1" smtClean="0"/>
              <a:t>Var</a:t>
            </a:r>
            <a:r>
              <a:rPr lang="en-US" altLang="zh-CN" sz="1050" dirty="0" smtClean="0"/>
              <a:t>&gt;</a:t>
            </a:r>
          </a:p>
          <a:p>
            <a:r>
              <a:rPr lang="en-US" altLang="zh-CN" sz="1050" dirty="0" smtClean="0"/>
              <a:t>                    &lt;</a:t>
            </a:r>
            <a:r>
              <a:rPr lang="en-US" altLang="zh-CN" sz="1050" dirty="0" err="1" smtClean="0"/>
              <a:t>Var</a:t>
            </a:r>
            <a:r>
              <a:rPr lang="en-US" altLang="zh-CN" sz="1050" dirty="0" smtClean="0"/>
              <a:t>&gt;merchant&lt;/</a:t>
            </a:r>
            <a:r>
              <a:rPr lang="en-US" altLang="zh-CN" sz="1050" dirty="0" err="1" smtClean="0"/>
              <a:t>Var</a:t>
            </a:r>
            <a:r>
              <a:rPr lang="en-US" altLang="zh-CN" sz="1050" dirty="0" smtClean="0"/>
              <a:t>&gt;</a:t>
            </a:r>
          </a:p>
          <a:p>
            <a:r>
              <a:rPr lang="en-US" altLang="zh-CN" sz="1050" dirty="0" smtClean="0"/>
              <a:t>                    &lt;</a:t>
            </a:r>
            <a:r>
              <a:rPr lang="en-US" altLang="zh-CN" sz="1050" dirty="0" err="1" smtClean="0"/>
              <a:t>Var</a:t>
            </a:r>
            <a:r>
              <a:rPr lang="en-US" altLang="zh-CN" sz="1050" dirty="0" smtClean="0"/>
              <a:t>&gt;object&lt;/</a:t>
            </a:r>
            <a:r>
              <a:rPr lang="en-US" altLang="zh-CN" sz="1050" dirty="0" err="1" smtClean="0"/>
              <a:t>Var</a:t>
            </a:r>
            <a:r>
              <a:rPr lang="en-US" altLang="zh-CN" sz="1050" dirty="0" smtClean="0"/>
              <a:t>&gt;</a:t>
            </a:r>
          </a:p>
          <a:p>
            <a:r>
              <a:rPr lang="en-US" altLang="zh-CN" sz="1050" dirty="0" smtClean="0"/>
              <a:t>                &lt;/Atom&gt;</a:t>
            </a:r>
          </a:p>
          <a:p>
            <a:r>
              <a:rPr lang="en-US" altLang="zh-CN" sz="1050" dirty="0" smtClean="0"/>
              <a:t>            &lt;/if&gt;</a:t>
            </a:r>
          </a:p>
          <a:p>
            <a:r>
              <a:rPr lang="en-US" altLang="zh-CN" sz="1050" dirty="0" smtClean="0"/>
              <a:t>            &lt;then&gt;</a:t>
            </a:r>
          </a:p>
          <a:p>
            <a:r>
              <a:rPr lang="en-US" altLang="zh-CN" sz="1050" dirty="0" smtClean="0"/>
              <a:t>                &lt;Exists&gt;</a:t>
            </a:r>
          </a:p>
          <a:p>
            <a:r>
              <a:rPr lang="en-US" altLang="zh-CN" sz="1050" dirty="0" smtClean="0"/>
              <a:t>                    &lt;</a:t>
            </a:r>
            <a:r>
              <a:rPr lang="en-US" altLang="zh-CN" sz="1050" dirty="0" err="1" smtClean="0"/>
              <a:t>Var</a:t>
            </a:r>
            <a:r>
              <a:rPr lang="en-US" altLang="zh-CN" sz="1050" dirty="0" smtClean="0"/>
              <a:t>&gt;retailer&lt;/</a:t>
            </a:r>
            <a:r>
              <a:rPr lang="en-US" altLang="zh-CN" sz="1050" dirty="0" err="1" smtClean="0"/>
              <a:t>Var</a:t>
            </a:r>
            <a:r>
              <a:rPr lang="en-US" altLang="zh-CN" sz="1050" dirty="0" smtClean="0"/>
              <a:t>&gt;</a:t>
            </a:r>
          </a:p>
          <a:p>
            <a:r>
              <a:rPr lang="en-US" altLang="zh-CN" sz="1050" dirty="0" smtClean="0"/>
              <a:t>                    &lt;Or&gt;</a:t>
            </a:r>
          </a:p>
          <a:p>
            <a:r>
              <a:rPr lang="en-US" altLang="zh-CN" sz="1050" dirty="0" smtClean="0"/>
              <a:t>                        &lt;Atom&gt;</a:t>
            </a:r>
          </a:p>
          <a:p>
            <a:r>
              <a:rPr lang="en-US" altLang="zh-CN" sz="1050" dirty="0" smtClean="0"/>
              <a:t>                            &lt;</a:t>
            </a:r>
            <a:r>
              <a:rPr lang="en-US" altLang="zh-CN" sz="1050" dirty="0" err="1" smtClean="0"/>
              <a:t>Rel</a:t>
            </a:r>
            <a:r>
              <a:rPr lang="en-US" altLang="zh-CN" sz="1050" dirty="0" smtClean="0"/>
              <a:t>&gt;buy&lt;/</a:t>
            </a:r>
            <a:r>
              <a:rPr lang="en-US" altLang="zh-CN" sz="1050" dirty="0" err="1" smtClean="0"/>
              <a:t>Rel</a:t>
            </a:r>
            <a:r>
              <a:rPr lang="en-US" altLang="zh-CN" sz="1050" dirty="0" smtClean="0"/>
              <a:t>&gt;</a:t>
            </a:r>
          </a:p>
          <a:p>
            <a:r>
              <a:rPr lang="en-US" altLang="zh-CN" sz="1050" dirty="0" smtClean="0"/>
              <a:t>                            &lt;</a:t>
            </a:r>
            <a:r>
              <a:rPr lang="en-US" altLang="zh-CN" sz="1050" dirty="0" err="1" smtClean="0"/>
              <a:t>Var</a:t>
            </a:r>
            <a:r>
              <a:rPr lang="en-US" altLang="zh-CN" sz="1050" dirty="0" smtClean="0"/>
              <a:t>&gt;merchant&lt;/</a:t>
            </a:r>
            <a:r>
              <a:rPr lang="en-US" altLang="zh-CN" sz="1050" dirty="0" err="1" smtClean="0"/>
              <a:t>Var</a:t>
            </a:r>
            <a:r>
              <a:rPr lang="en-US" altLang="zh-CN" sz="1050" dirty="0" smtClean="0"/>
              <a:t>&gt;</a:t>
            </a:r>
          </a:p>
          <a:p>
            <a:r>
              <a:rPr lang="en-US" altLang="zh-CN" sz="1050" dirty="0" smtClean="0"/>
              <a:t>                            &lt;</a:t>
            </a:r>
            <a:r>
              <a:rPr lang="en-US" altLang="zh-CN" sz="1050" dirty="0" err="1" smtClean="0"/>
              <a:t>Var</a:t>
            </a:r>
            <a:r>
              <a:rPr lang="en-US" altLang="zh-CN" sz="1050" dirty="0" smtClean="0"/>
              <a:t>&gt;retailer&lt;/</a:t>
            </a:r>
            <a:r>
              <a:rPr lang="en-US" altLang="zh-CN" sz="1050" dirty="0" err="1" smtClean="0"/>
              <a:t>Var</a:t>
            </a:r>
            <a:r>
              <a:rPr lang="en-US" altLang="zh-CN" sz="1050" dirty="0" smtClean="0"/>
              <a:t>&gt;</a:t>
            </a:r>
          </a:p>
          <a:p>
            <a:r>
              <a:rPr lang="en-US" altLang="zh-CN" sz="1050" dirty="0" smtClean="0"/>
              <a:t>                            &lt;</a:t>
            </a:r>
            <a:r>
              <a:rPr lang="en-US" altLang="zh-CN" sz="1050" dirty="0" err="1" smtClean="0"/>
              <a:t>Var</a:t>
            </a:r>
            <a:r>
              <a:rPr lang="en-US" altLang="zh-CN" sz="1050" dirty="0" smtClean="0"/>
              <a:t>&gt;object&lt;/</a:t>
            </a:r>
            <a:r>
              <a:rPr lang="en-US" altLang="zh-CN" sz="1050" dirty="0" err="1" smtClean="0"/>
              <a:t>Var</a:t>
            </a:r>
            <a:r>
              <a:rPr lang="en-US" altLang="zh-CN" sz="1050" dirty="0" smtClean="0"/>
              <a:t>&gt;</a:t>
            </a:r>
          </a:p>
          <a:p>
            <a:r>
              <a:rPr lang="en-US" altLang="zh-CN" sz="1050" dirty="0" smtClean="0"/>
              <a:t>                        &lt;/Atom&gt;</a:t>
            </a:r>
          </a:p>
          <a:p>
            <a:r>
              <a:rPr lang="en-US" altLang="zh-CN" sz="1050" dirty="0" smtClean="0"/>
              <a:t>                        &lt;Atom&gt;</a:t>
            </a:r>
          </a:p>
          <a:p>
            <a:r>
              <a:rPr lang="en-US" altLang="zh-CN" sz="1050" dirty="0" smtClean="0"/>
              <a:t>                            &lt;</a:t>
            </a:r>
            <a:r>
              <a:rPr lang="en-US" altLang="zh-CN" sz="1050" dirty="0" err="1" smtClean="0"/>
              <a:t>Rel</a:t>
            </a:r>
            <a:r>
              <a:rPr lang="en-US" altLang="zh-CN" sz="1050" dirty="0" smtClean="0"/>
              <a:t>&gt;buy&lt;/</a:t>
            </a:r>
            <a:r>
              <a:rPr lang="en-US" altLang="zh-CN" sz="1050" dirty="0" err="1" smtClean="0"/>
              <a:t>Rel</a:t>
            </a:r>
            <a:r>
              <a:rPr lang="en-US" altLang="zh-CN" sz="1050" dirty="0" smtClean="0"/>
              <a:t>&gt;</a:t>
            </a:r>
          </a:p>
          <a:p>
            <a:r>
              <a:rPr lang="en-US" altLang="zh-CN" sz="1050" dirty="0" smtClean="0"/>
              <a:t>                            &lt;</a:t>
            </a:r>
            <a:r>
              <a:rPr lang="en-US" altLang="zh-CN" sz="1050" dirty="0" err="1" smtClean="0"/>
              <a:t>Var</a:t>
            </a:r>
            <a:r>
              <a:rPr lang="en-US" altLang="zh-CN" sz="1050" dirty="0" smtClean="0"/>
              <a:t>&gt;retailer&lt;/</a:t>
            </a:r>
            <a:r>
              <a:rPr lang="en-US" altLang="zh-CN" sz="1050" dirty="0" err="1" smtClean="0"/>
              <a:t>Var</a:t>
            </a:r>
            <a:r>
              <a:rPr lang="en-US" altLang="zh-CN" sz="1050" dirty="0" smtClean="0"/>
              <a:t>&gt;</a:t>
            </a:r>
          </a:p>
          <a:p>
            <a:r>
              <a:rPr lang="en-US" altLang="zh-CN" sz="1050" dirty="0" smtClean="0"/>
              <a:t>                            &lt;</a:t>
            </a:r>
            <a:r>
              <a:rPr lang="en-US" altLang="zh-CN" sz="1050" dirty="0" err="1" smtClean="0"/>
              <a:t>Expr</a:t>
            </a:r>
            <a:r>
              <a:rPr lang="en-US" altLang="zh-CN" sz="1050" dirty="0" smtClean="0"/>
              <a:t>&gt;</a:t>
            </a:r>
          </a:p>
          <a:p>
            <a:r>
              <a:rPr lang="en-US" altLang="zh-CN" sz="1050" dirty="0" smtClean="0"/>
              <a:t>                                &lt;Fun&gt;</a:t>
            </a:r>
            <a:r>
              <a:rPr lang="en-US" altLang="zh-CN" sz="1050" dirty="0" err="1" smtClean="0"/>
              <a:t>factoryOf</a:t>
            </a:r>
            <a:r>
              <a:rPr lang="en-US" altLang="zh-CN" sz="1050" dirty="0" smtClean="0"/>
              <a:t>&lt;/Fun&gt;</a:t>
            </a:r>
          </a:p>
          <a:p>
            <a:r>
              <a:rPr lang="en-US" altLang="zh-CN" sz="1050" dirty="0" smtClean="0"/>
              <a:t>                                &lt;</a:t>
            </a:r>
            <a:r>
              <a:rPr lang="en-US" altLang="zh-CN" sz="1050" dirty="0" err="1" smtClean="0"/>
              <a:t>Var</a:t>
            </a:r>
            <a:r>
              <a:rPr lang="en-US" altLang="zh-CN" sz="1050" dirty="0" smtClean="0"/>
              <a:t>&gt;retailer&lt;/</a:t>
            </a:r>
            <a:r>
              <a:rPr lang="en-US" altLang="zh-CN" sz="1050" dirty="0" err="1" smtClean="0"/>
              <a:t>Var</a:t>
            </a:r>
            <a:r>
              <a:rPr lang="en-US" altLang="zh-CN" sz="1050" dirty="0" smtClean="0"/>
              <a:t>&gt;</a:t>
            </a:r>
          </a:p>
          <a:p>
            <a:r>
              <a:rPr lang="en-US" altLang="zh-CN" sz="1050" dirty="0" smtClean="0"/>
              <a:t>                            &lt;/</a:t>
            </a:r>
            <a:r>
              <a:rPr lang="en-US" altLang="zh-CN" sz="1050" dirty="0" err="1" smtClean="0"/>
              <a:t>Expr</a:t>
            </a:r>
            <a:r>
              <a:rPr lang="en-US" altLang="zh-CN" sz="1050" dirty="0" smtClean="0"/>
              <a:t>&gt;</a:t>
            </a:r>
          </a:p>
          <a:p>
            <a:r>
              <a:rPr lang="en-US" altLang="zh-CN" sz="1050" dirty="0" smtClean="0"/>
              <a:t>                            &lt;</a:t>
            </a:r>
            <a:r>
              <a:rPr lang="en-US" altLang="zh-CN" sz="1050" dirty="0" err="1" smtClean="0"/>
              <a:t>Var</a:t>
            </a:r>
            <a:r>
              <a:rPr lang="en-US" altLang="zh-CN" sz="1050" dirty="0" smtClean="0"/>
              <a:t>&gt;object&lt;/</a:t>
            </a:r>
            <a:r>
              <a:rPr lang="en-US" altLang="zh-CN" sz="1050" dirty="0" err="1" smtClean="0"/>
              <a:t>Var</a:t>
            </a:r>
            <a:r>
              <a:rPr lang="en-US" altLang="zh-CN" sz="1050" dirty="0" smtClean="0"/>
              <a:t>&gt;</a:t>
            </a:r>
          </a:p>
          <a:p>
            <a:r>
              <a:rPr lang="en-US" altLang="zh-CN" sz="1050" dirty="0" smtClean="0"/>
              <a:t>                        &lt;/Atom&gt;</a:t>
            </a:r>
          </a:p>
          <a:p>
            <a:r>
              <a:rPr lang="en-US" altLang="zh-CN" sz="1050" dirty="0" smtClean="0"/>
              <a:t>                    &lt;/Or&gt;</a:t>
            </a:r>
          </a:p>
          <a:p>
            <a:r>
              <a:rPr lang="en-US" altLang="zh-CN" sz="1050" dirty="0" smtClean="0"/>
              <a:t>                &lt;/Exists&gt;</a:t>
            </a:r>
          </a:p>
          <a:p>
            <a:r>
              <a:rPr lang="en-US" altLang="zh-CN" sz="1050" dirty="0" smtClean="0"/>
              <a:t>            &lt;/then&gt;</a:t>
            </a:r>
          </a:p>
          <a:p>
            <a:r>
              <a:rPr lang="en-US" altLang="zh-CN" sz="1050" dirty="0" smtClean="0"/>
              <a:t>        &lt;/Implies&gt;</a:t>
            </a:r>
          </a:p>
          <a:p>
            <a:r>
              <a:rPr lang="en-US" altLang="zh-CN" sz="1050" dirty="0" smtClean="0"/>
              <a:t>    &lt;/Assert&gt;</a:t>
            </a:r>
          </a:p>
          <a:p>
            <a:r>
              <a:rPr lang="en-US" altLang="zh-CN" sz="1050" dirty="0" smtClean="0"/>
              <a:t>&lt;/</a:t>
            </a:r>
            <a:r>
              <a:rPr lang="en-US" altLang="zh-CN" sz="1050" dirty="0" err="1" smtClean="0"/>
              <a:t>RuleML</a:t>
            </a:r>
            <a:r>
              <a:rPr lang="en-US" altLang="zh-CN" sz="1050" dirty="0" smtClean="0"/>
              <a:t>&gt;</a:t>
            </a:r>
            <a:endParaRPr lang="zh-CN" altLang="en-US" sz="1050" dirty="0"/>
          </a:p>
        </p:txBody>
      </p:sp>
      <p:pic>
        <p:nvPicPr>
          <p:cNvPr id="7" name="图片 6" descr="搜狗截图20141115081757.png"/>
          <p:cNvPicPr>
            <a:picLocks noChangeAspect="1"/>
          </p:cNvPicPr>
          <p:nvPr/>
        </p:nvPicPr>
        <p:blipFill>
          <a:blip r:embed="rId2" cstate="print"/>
          <a:stretch>
            <a:fillRect/>
          </a:stretch>
        </p:blipFill>
        <p:spPr>
          <a:xfrm>
            <a:off x="3347864" y="1484784"/>
            <a:ext cx="5508104" cy="4392488"/>
          </a:xfrm>
          <a:prstGeom prst="rect">
            <a:avLst/>
          </a:prstGeom>
        </p:spPr>
      </p:pic>
      <p:sp>
        <p:nvSpPr>
          <p:cNvPr id="8" name="Slide Number Placeholder 7"/>
          <p:cNvSpPr>
            <a:spLocks noGrp="1"/>
          </p:cNvSpPr>
          <p:nvPr>
            <p:ph type="sldNum" sz="quarter" idx="12"/>
          </p:nvPr>
        </p:nvSpPr>
        <p:spPr/>
        <p:txBody>
          <a:bodyPr/>
          <a:lstStyle/>
          <a:p>
            <a:fld id="{9E73ED79-0224-4F98-A273-08B74C191047}" type="slidenum">
              <a:rPr lang="en-IN" smtClean="0"/>
              <a:pPr/>
              <a:t>15</a:t>
            </a:fld>
            <a:endParaRPr lang="en-IN"/>
          </a:p>
        </p:txBody>
      </p:sp>
      <p:sp>
        <p:nvSpPr>
          <p:cNvPr id="10" name="标题 9"/>
          <p:cNvSpPr>
            <a:spLocks noGrp="1"/>
          </p:cNvSpPr>
          <p:nvPr>
            <p:ph type="title"/>
          </p:nvPr>
        </p:nvSpPr>
        <p:spPr>
          <a:xfrm>
            <a:off x="251520" y="116632"/>
            <a:ext cx="8229600" cy="504056"/>
          </a:xfrm>
        </p:spPr>
        <p:txBody>
          <a:bodyPr>
            <a:noAutofit/>
          </a:bodyPr>
          <a:lstStyle/>
          <a:p>
            <a:r>
              <a:rPr lang="en-US" altLang="zh-CN" sz="3600" b="1" dirty="0" smtClean="0">
                <a:solidFill>
                  <a:srgbClr val="C00000"/>
                </a:solidFill>
                <a:effectLst>
                  <a:outerShdw blurRad="38100" dist="38100" dir="2700000" algn="tl">
                    <a:srgbClr val="000000">
                      <a:alpha val="43137"/>
                    </a:srgbClr>
                  </a:outerShdw>
                </a:effectLst>
              </a:rPr>
              <a:t>Buy1.ruleml As A </a:t>
            </a:r>
            <a:r>
              <a:rPr lang="en-US" altLang="zh-CN" sz="3600" b="1" dirty="0" err="1" smtClean="0">
                <a:solidFill>
                  <a:srgbClr val="C00000"/>
                </a:solidFill>
                <a:effectLst>
                  <a:outerShdw blurRad="38100" dist="38100" dir="2700000" algn="tl">
                    <a:srgbClr val="000000">
                      <a:alpha val="43137"/>
                    </a:srgbClr>
                  </a:outerShdw>
                </a:effectLst>
              </a:rPr>
              <a:t>Dishornlog</a:t>
            </a:r>
            <a:r>
              <a:rPr lang="en-US" altLang="zh-CN" sz="3600" b="1" dirty="0" smtClean="0">
                <a:solidFill>
                  <a:srgbClr val="C00000"/>
                </a:solidFill>
                <a:effectLst>
                  <a:outerShdw blurRad="38100" dist="38100" dir="2700000" algn="tl">
                    <a:srgbClr val="000000">
                      <a:alpha val="43137"/>
                    </a:srgbClr>
                  </a:outerShdw>
                </a:effectLst>
              </a:rPr>
              <a:t>+ Example</a:t>
            </a:r>
            <a:endParaRPr lang="zh-CN" altLang="en-US" sz="3600" b="1" dirty="0" smtClean="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4"/>
          <p:cNvSpPr txBox="1">
            <a:spLocks/>
          </p:cNvSpPr>
          <p:nvPr/>
        </p:nvSpPr>
        <p:spPr>
          <a:xfrm>
            <a:off x="395536" y="3789040"/>
            <a:ext cx="4680520" cy="576064"/>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The analysis: </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6" name="内容占位符 5"/>
          <p:cNvSpPr>
            <a:spLocks noGrp="1"/>
          </p:cNvSpPr>
          <p:nvPr>
            <p:ph sz="quarter" idx="4294967295"/>
          </p:nvPr>
        </p:nvSpPr>
        <p:spPr>
          <a:xfrm>
            <a:off x="467544" y="4293096"/>
            <a:ext cx="8532440" cy="2193107"/>
          </a:xfrm>
        </p:spPr>
        <p:txBody>
          <a:bodyPr>
            <a:normAutofit fontScale="92500" lnSpcReduction="20000"/>
          </a:bodyPr>
          <a:lstStyle/>
          <a:p>
            <a:r>
              <a:rPr lang="en-US" altLang="zh-CN" sz="2800" dirty="0" smtClean="0"/>
              <a:t>The buy1.ruleml document is an example for </a:t>
            </a:r>
            <a:r>
              <a:rPr lang="en-US" altLang="zh-CN" sz="2800" dirty="0" err="1" smtClean="0"/>
              <a:t>Dishornlog</a:t>
            </a:r>
            <a:r>
              <a:rPr lang="en-US" altLang="zh-CN" sz="2800" dirty="0" smtClean="0"/>
              <a:t>+ and it is a counter-example for Hornlog+, because of the disjunctive head &lt;Or&gt;.</a:t>
            </a:r>
          </a:p>
          <a:p>
            <a:r>
              <a:rPr lang="en-US" altLang="zh-CN" sz="2800" dirty="0" smtClean="0"/>
              <a:t>The buy1.ruleml document is not only counter-example for Hornlog+, but also for the lower sublanguages such as </a:t>
            </a:r>
            <a:r>
              <a:rPr lang="en-US" altLang="zh-CN" sz="2800" dirty="0" err="1" smtClean="0"/>
              <a:t>Datalog</a:t>
            </a:r>
            <a:r>
              <a:rPr lang="en-US" altLang="zh-CN" sz="2800" dirty="0" smtClean="0"/>
              <a:t>+ and Hornlog.</a:t>
            </a:r>
          </a:p>
          <a:p>
            <a:endParaRPr lang="en-US" altLang="zh-CN" sz="3600" dirty="0" smtClean="0"/>
          </a:p>
          <a:p>
            <a:endParaRPr lang="en-US" altLang="zh-CN" sz="4000" dirty="0" smtClean="0"/>
          </a:p>
          <a:p>
            <a:pPr>
              <a:buNone/>
            </a:pPr>
            <a:endParaRPr lang="zh-CN" altLang="en-US" dirty="0"/>
          </a:p>
        </p:txBody>
      </p:sp>
      <p:sp>
        <p:nvSpPr>
          <p:cNvPr id="18" name="文本占位符 6"/>
          <p:cNvSpPr>
            <a:spLocks noGrp="1"/>
          </p:cNvSpPr>
          <p:nvPr>
            <p:ph type="body" idx="4294967295"/>
          </p:nvPr>
        </p:nvSpPr>
        <p:spPr>
          <a:xfrm>
            <a:off x="251520" y="980727"/>
            <a:ext cx="7992888" cy="648047"/>
          </a:xfrm>
        </p:spPr>
        <p:txBody>
          <a:bodyPr>
            <a:normAutofit/>
          </a:bodyPr>
          <a:lstStyle/>
          <a:p>
            <a:pPr>
              <a:lnSpc>
                <a:spcPct val="80000"/>
              </a:lnSpc>
            </a:pPr>
            <a:r>
              <a:rPr lang="en-US" altLang="zh-CN" sz="2000" b="1" dirty="0" smtClean="0"/>
              <a:t>The validation result for the buy1.ruleml document when we validated it with Hornlog+ schema. </a:t>
            </a:r>
            <a:endParaRPr lang="zh-CN" altLang="en-US" sz="2000" b="1" dirty="0"/>
          </a:p>
        </p:txBody>
      </p:sp>
      <p:pic>
        <p:nvPicPr>
          <p:cNvPr id="8" name="内容占位符 7" descr="搜狗截图20141115082017.png"/>
          <p:cNvPicPr>
            <a:picLocks noGrp="1" noChangeAspect="1"/>
          </p:cNvPicPr>
          <p:nvPr>
            <p:ph sz="half" idx="2"/>
          </p:nvPr>
        </p:nvPicPr>
        <p:blipFill>
          <a:blip r:embed="rId2" cstate="print"/>
          <a:stretch>
            <a:fillRect/>
          </a:stretch>
        </p:blipFill>
        <p:spPr>
          <a:xfrm>
            <a:off x="457200" y="1556793"/>
            <a:ext cx="7715200" cy="2304256"/>
          </a:xfrm>
        </p:spPr>
      </p:pic>
      <p:sp>
        <p:nvSpPr>
          <p:cNvPr id="7" name="Slide Number Placeholder 6"/>
          <p:cNvSpPr>
            <a:spLocks noGrp="1"/>
          </p:cNvSpPr>
          <p:nvPr>
            <p:ph type="sldNum" sz="quarter" idx="12"/>
          </p:nvPr>
        </p:nvSpPr>
        <p:spPr/>
        <p:txBody>
          <a:bodyPr/>
          <a:lstStyle/>
          <a:p>
            <a:fld id="{9E73ED79-0224-4F98-A273-08B74C191047}" type="slidenum">
              <a:rPr lang="en-IN" smtClean="0"/>
              <a:pPr/>
              <a:t>16</a:t>
            </a:fld>
            <a:endParaRPr lang="en-IN"/>
          </a:p>
        </p:txBody>
      </p:sp>
      <p:sp>
        <p:nvSpPr>
          <p:cNvPr id="10" name="标题 8"/>
          <p:cNvSpPr>
            <a:spLocks noGrp="1"/>
          </p:cNvSpPr>
          <p:nvPr>
            <p:ph type="title"/>
          </p:nvPr>
        </p:nvSpPr>
        <p:spPr>
          <a:xfrm>
            <a:off x="0" y="116632"/>
            <a:ext cx="9144000" cy="792088"/>
          </a:xfrm>
        </p:spPr>
        <p:txBody>
          <a:bodyPr>
            <a:noAutofit/>
          </a:bodyPr>
          <a:lstStyle/>
          <a:p>
            <a:r>
              <a:rPr lang="en-US" altLang="zh-CN" sz="3600" b="1" dirty="0" smtClean="0">
                <a:solidFill>
                  <a:srgbClr val="C00000"/>
                </a:solidFill>
                <a:effectLst>
                  <a:outerShdw blurRad="38100" dist="38100" dir="2700000" algn="tl">
                    <a:srgbClr val="000000">
                      <a:alpha val="43137"/>
                    </a:srgbClr>
                  </a:outerShdw>
                </a:effectLst>
              </a:rPr>
              <a:t>Buy1.ruleml As A </a:t>
            </a:r>
            <a:r>
              <a:rPr lang="en-US" altLang="zh-CN" sz="3600" b="1" dirty="0" err="1" smtClean="0">
                <a:solidFill>
                  <a:srgbClr val="C00000"/>
                </a:solidFill>
                <a:effectLst>
                  <a:outerShdw blurRad="38100" dist="38100" dir="2700000" algn="tl">
                    <a:srgbClr val="000000">
                      <a:alpha val="43137"/>
                    </a:srgbClr>
                  </a:outerShdw>
                </a:effectLst>
              </a:rPr>
              <a:t>Hornlog</a:t>
            </a:r>
            <a:r>
              <a:rPr lang="en-US" altLang="zh-CN" sz="3600" b="1" dirty="0" smtClean="0">
                <a:solidFill>
                  <a:srgbClr val="C00000"/>
                </a:solidFill>
                <a:effectLst>
                  <a:outerShdw blurRad="38100" dist="38100" dir="2700000" algn="tl">
                    <a:srgbClr val="000000">
                      <a:alpha val="43137"/>
                    </a:srgbClr>
                  </a:outerShdw>
                </a:effectLst>
              </a:rPr>
              <a:t>+ Counter-Example</a:t>
            </a:r>
            <a:endParaRPr lang="zh-CN" altLang="en-US" sz="3600" b="1" dirty="0" smtClean="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3528" y="620688"/>
            <a:ext cx="2736304" cy="6324808"/>
          </a:xfrm>
          <a:prstGeom prst="rect">
            <a:avLst/>
          </a:prstGeom>
          <a:noFill/>
        </p:spPr>
        <p:txBody>
          <a:bodyPr wrap="square" rtlCol="0">
            <a:spAutoFit/>
          </a:bodyPr>
          <a:lstStyle/>
          <a:p>
            <a:r>
              <a:rPr lang="en-US" altLang="zh-CN" sz="900" dirty="0" smtClean="0"/>
              <a:t>&lt;</a:t>
            </a:r>
            <a:r>
              <a:rPr lang="en-US" altLang="zh-CN" sz="900" dirty="0" err="1" smtClean="0"/>
              <a:t>RuleML</a:t>
            </a:r>
            <a:r>
              <a:rPr lang="en-US" altLang="zh-CN" sz="900" dirty="0" smtClean="0"/>
              <a:t> </a:t>
            </a:r>
            <a:r>
              <a:rPr lang="en-US" altLang="zh-CN" sz="900" dirty="0" err="1" smtClean="0"/>
              <a:t>xmlns</a:t>
            </a:r>
            <a:r>
              <a:rPr lang="en-US" altLang="zh-CN" sz="900" dirty="0" smtClean="0"/>
              <a:t>="http://ruleml.org/spec"&gt;</a:t>
            </a:r>
            <a:br>
              <a:rPr lang="en-US" altLang="zh-CN" sz="900" dirty="0" smtClean="0"/>
            </a:br>
            <a:r>
              <a:rPr lang="en-US" altLang="zh-CN" sz="900" dirty="0" smtClean="0"/>
              <a:t>    &lt;Assert </a:t>
            </a:r>
            <a:r>
              <a:rPr lang="en-US" altLang="zh-CN" sz="900" dirty="0" err="1" smtClean="0"/>
              <a:t>mapClosure</a:t>
            </a:r>
            <a:r>
              <a:rPr lang="en-US" altLang="zh-CN" sz="900" dirty="0" smtClean="0"/>
              <a:t>="universal"&gt;</a:t>
            </a:r>
            <a:br>
              <a:rPr lang="en-US" altLang="zh-CN" sz="900" dirty="0" smtClean="0"/>
            </a:br>
            <a:r>
              <a:rPr lang="en-US" altLang="zh-CN" sz="900" dirty="0" smtClean="0"/>
              <a:t>        &lt;Implies&gt;</a:t>
            </a:r>
            <a:br>
              <a:rPr lang="en-US" altLang="zh-CN" sz="900" dirty="0" smtClean="0"/>
            </a:br>
            <a:r>
              <a:rPr lang="en-US" altLang="zh-CN" sz="900" dirty="0" smtClean="0"/>
              <a:t>            &lt;if&gt;</a:t>
            </a:r>
            <a:br>
              <a:rPr lang="en-US" altLang="zh-CN" sz="900" dirty="0" smtClean="0"/>
            </a:br>
            <a:r>
              <a:rPr lang="en-US" altLang="zh-CN" sz="900" dirty="0" smtClean="0"/>
              <a:t>                &lt;And&gt;</a:t>
            </a:r>
            <a:br>
              <a:rPr lang="en-US" altLang="zh-CN" sz="900" dirty="0" smtClean="0"/>
            </a:br>
            <a:r>
              <a:rPr lang="en-US" altLang="zh-CN" sz="900" dirty="0" smtClean="0"/>
              <a:t>                    &lt;Atom&gt;</a:t>
            </a:r>
            <a:br>
              <a:rPr lang="en-US" altLang="zh-CN" sz="900" dirty="0" smtClean="0"/>
            </a:br>
            <a:r>
              <a:rPr lang="en-US" altLang="zh-CN" sz="900" dirty="0" smtClean="0"/>
              <a:t>                        &lt;</a:t>
            </a:r>
            <a:r>
              <a:rPr lang="en-US" altLang="zh-CN" sz="900" dirty="0" err="1" smtClean="0"/>
              <a:t>Rel</a:t>
            </a:r>
            <a:r>
              <a:rPr lang="en-US" altLang="zh-CN" sz="900" dirty="0" smtClean="0"/>
              <a:t>&gt;buy&lt;/</a:t>
            </a:r>
            <a:r>
              <a:rPr lang="en-US" altLang="zh-CN" sz="900" dirty="0" err="1" smtClean="0"/>
              <a:t>Rel</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&gt;person&lt;/</a:t>
            </a:r>
            <a:r>
              <a:rPr lang="en-US" altLang="zh-CN" sz="900" dirty="0" err="1" smtClean="0"/>
              <a:t>Var</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&gt;merchant&lt;/</a:t>
            </a:r>
            <a:r>
              <a:rPr lang="en-US" altLang="zh-CN" sz="900" dirty="0" err="1" smtClean="0"/>
              <a:t>Var</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&gt;object&lt;/</a:t>
            </a:r>
            <a:r>
              <a:rPr lang="en-US" altLang="zh-CN" sz="900" dirty="0" err="1" smtClean="0"/>
              <a:t>Var</a:t>
            </a:r>
            <a:r>
              <a:rPr lang="en-US" altLang="zh-CN" sz="900" dirty="0" smtClean="0"/>
              <a:t>&gt;</a:t>
            </a:r>
            <a:br>
              <a:rPr lang="en-US" altLang="zh-CN" sz="900" dirty="0" smtClean="0"/>
            </a:br>
            <a:r>
              <a:rPr lang="en-US" altLang="zh-CN" sz="900" dirty="0" smtClean="0"/>
              <a:t>                    &lt;/Atom&gt;</a:t>
            </a:r>
            <a:br>
              <a:rPr lang="en-US" altLang="zh-CN" sz="900" dirty="0" smtClean="0"/>
            </a:br>
            <a:r>
              <a:rPr lang="en-US" altLang="zh-CN" sz="900" dirty="0" smtClean="0"/>
              <a:t>                    &lt;</a:t>
            </a:r>
            <a:r>
              <a:rPr lang="en-US" altLang="zh-CN" sz="900" dirty="0" err="1" smtClean="0"/>
              <a:t>Naf</a:t>
            </a:r>
            <a:r>
              <a:rPr lang="en-US" altLang="zh-CN" sz="900" dirty="0" smtClean="0"/>
              <a:t>&gt;</a:t>
            </a:r>
            <a:br>
              <a:rPr lang="en-US" altLang="zh-CN" sz="900" dirty="0" smtClean="0"/>
            </a:br>
            <a:r>
              <a:rPr lang="en-US" altLang="zh-CN" sz="900" dirty="0" smtClean="0"/>
              <a:t>                        &lt;Atom&gt;</a:t>
            </a:r>
            <a:br>
              <a:rPr lang="en-US" altLang="zh-CN" sz="900" dirty="0" smtClean="0"/>
            </a:br>
            <a:r>
              <a:rPr lang="en-US" altLang="zh-CN" sz="900" dirty="0" smtClean="0"/>
              <a:t>                            &lt;</a:t>
            </a:r>
            <a:r>
              <a:rPr lang="en-US" altLang="zh-CN" sz="900" dirty="0" err="1" smtClean="0"/>
              <a:t>Rel</a:t>
            </a:r>
            <a:r>
              <a:rPr lang="en-US" altLang="zh-CN" sz="900" dirty="0" smtClean="0"/>
              <a:t>&gt;produce&lt;/</a:t>
            </a:r>
            <a:r>
              <a:rPr lang="en-US" altLang="zh-CN" sz="900" dirty="0" err="1" smtClean="0"/>
              <a:t>Rel</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&gt;merchant&lt;/</a:t>
            </a:r>
            <a:r>
              <a:rPr lang="en-US" altLang="zh-CN" sz="900" dirty="0" err="1" smtClean="0"/>
              <a:t>Var</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&gt;object&lt;/</a:t>
            </a:r>
            <a:r>
              <a:rPr lang="en-US" altLang="zh-CN" sz="900" dirty="0" err="1" smtClean="0"/>
              <a:t>Var</a:t>
            </a:r>
            <a:r>
              <a:rPr lang="en-US" altLang="zh-CN" sz="900" dirty="0" smtClean="0"/>
              <a:t>&gt;</a:t>
            </a:r>
            <a:br>
              <a:rPr lang="en-US" altLang="zh-CN" sz="900" dirty="0" smtClean="0"/>
            </a:br>
            <a:r>
              <a:rPr lang="en-US" altLang="zh-CN" sz="900" dirty="0" smtClean="0"/>
              <a:t>                        &lt;/Atom&gt;</a:t>
            </a:r>
            <a:br>
              <a:rPr lang="en-US" altLang="zh-CN" sz="900" dirty="0" smtClean="0"/>
            </a:br>
            <a:r>
              <a:rPr lang="en-US" altLang="zh-CN" sz="900" dirty="0" smtClean="0"/>
              <a:t>                    &lt;/</a:t>
            </a:r>
            <a:r>
              <a:rPr lang="en-US" altLang="zh-CN" sz="900" dirty="0" err="1" smtClean="0"/>
              <a:t>Naf</a:t>
            </a:r>
            <a:r>
              <a:rPr lang="en-US" altLang="zh-CN" sz="900" dirty="0" smtClean="0"/>
              <a:t>&gt;</a:t>
            </a:r>
            <a:br>
              <a:rPr lang="en-US" altLang="zh-CN" sz="900" dirty="0" smtClean="0"/>
            </a:br>
            <a:r>
              <a:rPr lang="en-US" altLang="zh-CN" sz="900" dirty="0" smtClean="0"/>
              <a:t>                &lt;/And&gt;</a:t>
            </a:r>
            <a:br>
              <a:rPr lang="en-US" altLang="zh-CN" sz="900" dirty="0" smtClean="0"/>
            </a:br>
            <a:r>
              <a:rPr lang="en-US" altLang="zh-CN" sz="900" dirty="0" smtClean="0"/>
              <a:t>            &lt;/if&gt;</a:t>
            </a:r>
            <a:br>
              <a:rPr lang="en-US" altLang="zh-CN" sz="900" dirty="0" smtClean="0"/>
            </a:br>
            <a:r>
              <a:rPr lang="en-US" altLang="zh-CN" sz="900" dirty="0" smtClean="0"/>
              <a:t>            &lt;then&gt;</a:t>
            </a:r>
            <a:br>
              <a:rPr lang="en-US" altLang="zh-CN" sz="900" dirty="0" smtClean="0"/>
            </a:br>
            <a:r>
              <a:rPr lang="en-US" altLang="zh-CN" sz="900" dirty="0" smtClean="0"/>
              <a:t>                &lt;Exists&gt;</a:t>
            </a:r>
            <a:br>
              <a:rPr lang="en-US" altLang="zh-CN" sz="900" dirty="0" smtClean="0"/>
            </a:br>
            <a:r>
              <a:rPr lang="en-US" altLang="zh-CN" sz="900" dirty="0" smtClean="0"/>
              <a:t>                    &lt;</a:t>
            </a:r>
            <a:r>
              <a:rPr lang="en-US" altLang="zh-CN" sz="900" dirty="0" err="1" smtClean="0"/>
              <a:t>Var</a:t>
            </a:r>
            <a:r>
              <a:rPr lang="en-US" altLang="zh-CN" sz="900" dirty="0" smtClean="0"/>
              <a:t>&gt;retailer&lt;/</a:t>
            </a:r>
            <a:r>
              <a:rPr lang="en-US" altLang="zh-CN" sz="900" dirty="0" err="1" smtClean="0"/>
              <a:t>Var</a:t>
            </a:r>
            <a:r>
              <a:rPr lang="en-US" altLang="zh-CN" sz="900" dirty="0" smtClean="0"/>
              <a:t>&gt;</a:t>
            </a:r>
            <a:br>
              <a:rPr lang="en-US" altLang="zh-CN" sz="900" dirty="0" smtClean="0"/>
            </a:br>
            <a:r>
              <a:rPr lang="en-US" altLang="zh-CN" sz="900" dirty="0" smtClean="0"/>
              <a:t>                    &lt;And&gt;</a:t>
            </a:r>
            <a:br>
              <a:rPr lang="en-US" altLang="zh-CN" sz="900" dirty="0" smtClean="0"/>
            </a:br>
            <a:r>
              <a:rPr lang="en-US" altLang="zh-CN" sz="900" dirty="0" smtClean="0"/>
              <a:t>                        &lt;Atom&gt;</a:t>
            </a:r>
            <a:br>
              <a:rPr lang="en-US" altLang="zh-CN" sz="900" dirty="0" smtClean="0"/>
            </a:br>
            <a:r>
              <a:rPr lang="en-US" altLang="zh-CN" sz="900" dirty="0" smtClean="0"/>
              <a:t>                            &lt;</a:t>
            </a:r>
            <a:r>
              <a:rPr lang="en-US" altLang="zh-CN" sz="900" dirty="0" err="1" smtClean="0"/>
              <a:t>Rel</a:t>
            </a:r>
            <a:r>
              <a:rPr lang="en-US" altLang="zh-CN" sz="900" dirty="0" smtClean="0"/>
              <a:t>&gt;buy&lt;/</a:t>
            </a:r>
            <a:r>
              <a:rPr lang="en-US" altLang="zh-CN" sz="900" dirty="0" err="1" smtClean="0"/>
              <a:t>Rel</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&gt;merchant&lt;/</a:t>
            </a:r>
            <a:r>
              <a:rPr lang="en-US" altLang="zh-CN" sz="900" dirty="0" err="1" smtClean="0"/>
              <a:t>Var</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&gt;retailer&lt;/</a:t>
            </a:r>
            <a:r>
              <a:rPr lang="en-US" altLang="zh-CN" sz="900" dirty="0" err="1" smtClean="0"/>
              <a:t>Var</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&gt;object&lt;/</a:t>
            </a:r>
            <a:r>
              <a:rPr lang="en-US" altLang="zh-CN" sz="900" dirty="0" err="1" smtClean="0"/>
              <a:t>Var</a:t>
            </a:r>
            <a:r>
              <a:rPr lang="en-US" altLang="zh-CN" sz="900" dirty="0" smtClean="0"/>
              <a:t>&gt;</a:t>
            </a:r>
            <a:br>
              <a:rPr lang="en-US" altLang="zh-CN" sz="900" dirty="0" smtClean="0"/>
            </a:br>
            <a:r>
              <a:rPr lang="en-US" altLang="zh-CN" sz="900" dirty="0" smtClean="0"/>
              <a:t>                        &lt;/Atom&gt;</a:t>
            </a:r>
            <a:br>
              <a:rPr lang="en-US" altLang="zh-CN" sz="900" dirty="0" smtClean="0"/>
            </a:br>
            <a:r>
              <a:rPr lang="en-US" altLang="zh-CN" sz="900" dirty="0" smtClean="0"/>
              <a:t>                        &lt;Atom&gt;</a:t>
            </a:r>
            <a:br>
              <a:rPr lang="en-US" altLang="zh-CN" sz="900" dirty="0" smtClean="0"/>
            </a:br>
            <a:r>
              <a:rPr lang="en-US" altLang="zh-CN" sz="900" dirty="0" smtClean="0"/>
              <a:t>                            &lt;</a:t>
            </a:r>
            <a:r>
              <a:rPr lang="en-US" altLang="zh-CN" sz="900" dirty="0" err="1" smtClean="0"/>
              <a:t>Rel</a:t>
            </a:r>
            <a:r>
              <a:rPr lang="en-US" altLang="zh-CN" sz="900" dirty="0" smtClean="0"/>
              <a:t>&gt;buy&lt;/</a:t>
            </a:r>
            <a:r>
              <a:rPr lang="en-US" altLang="zh-CN" sz="900" dirty="0" err="1" smtClean="0"/>
              <a:t>Rel</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&gt;retailer&lt;/</a:t>
            </a:r>
            <a:r>
              <a:rPr lang="en-US" altLang="zh-CN" sz="900" dirty="0" err="1" smtClean="0"/>
              <a:t>Var</a:t>
            </a:r>
            <a:r>
              <a:rPr lang="en-US" altLang="zh-CN" sz="900" dirty="0" smtClean="0"/>
              <a:t>&gt;</a:t>
            </a:r>
            <a:br>
              <a:rPr lang="en-US" altLang="zh-CN" sz="900" dirty="0" smtClean="0"/>
            </a:br>
            <a:r>
              <a:rPr lang="en-US" altLang="zh-CN" sz="900" dirty="0" smtClean="0"/>
              <a:t>                            &lt;</a:t>
            </a:r>
            <a:r>
              <a:rPr lang="en-US" altLang="zh-CN" sz="900" dirty="0" err="1" smtClean="0"/>
              <a:t>Expr</a:t>
            </a:r>
            <a:r>
              <a:rPr lang="en-US" altLang="zh-CN" sz="900" dirty="0" smtClean="0"/>
              <a:t>&gt;</a:t>
            </a:r>
            <a:br>
              <a:rPr lang="en-US" altLang="zh-CN" sz="900" dirty="0" smtClean="0"/>
            </a:br>
            <a:r>
              <a:rPr lang="en-US" altLang="zh-CN" sz="900" dirty="0" smtClean="0"/>
              <a:t>                                &lt;Fun&gt;</a:t>
            </a:r>
            <a:r>
              <a:rPr lang="en-US" altLang="zh-CN" sz="900" dirty="0" err="1" smtClean="0"/>
              <a:t>factoryOf</a:t>
            </a:r>
            <a:r>
              <a:rPr lang="en-US" altLang="zh-CN" sz="900" dirty="0" smtClean="0"/>
              <a:t>&lt;/Fun&gt;</a:t>
            </a:r>
            <a:br>
              <a:rPr lang="en-US" altLang="zh-CN" sz="900" dirty="0" smtClean="0"/>
            </a:br>
            <a:r>
              <a:rPr lang="en-US" altLang="zh-CN" sz="900" dirty="0" smtClean="0"/>
              <a:t>                                &lt;</a:t>
            </a:r>
            <a:r>
              <a:rPr lang="en-US" altLang="zh-CN" sz="900" dirty="0" err="1" smtClean="0"/>
              <a:t>Var</a:t>
            </a:r>
            <a:r>
              <a:rPr lang="en-US" altLang="zh-CN" sz="900" dirty="0" smtClean="0"/>
              <a:t>&gt;retailer&lt;/</a:t>
            </a:r>
            <a:r>
              <a:rPr lang="en-US" altLang="zh-CN" sz="900" dirty="0" err="1" smtClean="0"/>
              <a:t>Var</a:t>
            </a:r>
            <a:r>
              <a:rPr lang="en-US" altLang="zh-CN" sz="900" dirty="0" smtClean="0"/>
              <a:t>&gt;</a:t>
            </a:r>
            <a:br>
              <a:rPr lang="en-US" altLang="zh-CN" sz="900" dirty="0" smtClean="0"/>
            </a:br>
            <a:r>
              <a:rPr lang="en-US" altLang="zh-CN" sz="900" dirty="0" smtClean="0"/>
              <a:t>                            &lt;/</a:t>
            </a:r>
            <a:r>
              <a:rPr lang="en-US" altLang="zh-CN" sz="900" dirty="0" err="1" smtClean="0"/>
              <a:t>Expr</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&gt;object&lt;/</a:t>
            </a:r>
            <a:r>
              <a:rPr lang="en-US" altLang="zh-CN" sz="900" dirty="0" err="1" smtClean="0"/>
              <a:t>Var</a:t>
            </a:r>
            <a:r>
              <a:rPr lang="en-US" altLang="zh-CN" sz="900" dirty="0" smtClean="0"/>
              <a:t>&gt;</a:t>
            </a:r>
            <a:br>
              <a:rPr lang="en-US" altLang="zh-CN" sz="900" dirty="0" smtClean="0"/>
            </a:br>
            <a:r>
              <a:rPr lang="en-US" altLang="zh-CN" sz="900" dirty="0" smtClean="0"/>
              <a:t>                        &lt;/Atom&gt;</a:t>
            </a:r>
            <a:br>
              <a:rPr lang="en-US" altLang="zh-CN" sz="900" dirty="0" smtClean="0"/>
            </a:br>
            <a:r>
              <a:rPr lang="en-US" altLang="zh-CN" sz="900" dirty="0" smtClean="0"/>
              <a:t>                    &lt;/And&gt;</a:t>
            </a:r>
            <a:br>
              <a:rPr lang="en-US" altLang="zh-CN" sz="900" dirty="0" smtClean="0"/>
            </a:br>
            <a:r>
              <a:rPr lang="en-US" altLang="zh-CN" sz="900" dirty="0" smtClean="0"/>
              <a:t>                &lt;/Exists&gt;</a:t>
            </a:r>
            <a:br>
              <a:rPr lang="en-US" altLang="zh-CN" sz="900" dirty="0" smtClean="0"/>
            </a:br>
            <a:r>
              <a:rPr lang="en-US" altLang="zh-CN" sz="900" dirty="0" smtClean="0"/>
              <a:t>            &lt;/then&gt;</a:t>
            </a:r>
            <a:br>
              <a:rPr lang="en-US" altLang="zh-CN" sz="900" dirty="0" smtClean="0"/>
            </a:br>
            <a:r>
              <a:rPr lang="en-US" altLang="zh-CN" sz="900" dirty="0" smtClean="0"/>
              <a:t>        &lt;/Implies&gt;</a:t>
            </a:r>
            <a:br>
              <a:rPr lang="en-US" altLang="zh-CN" sz="900" dirty="0" smtClean="0"/>
            </a:br>
            <a:r>
              <a:rPr lang="en-US" altLang="zh-CN" sz="900" dirty="0" smtClean="0"/>
              <a:t>    &lt;/Assert&gt;</a:t>
            </a:r>
            <a:br>
              <a:rPr lang="en-US" altLang="zh-CN" sz="900" dirty="0" smtClean="0"/>
            </a:br>
            <a:r>
              <a:rPr lang="en-US" altLang="zh-CN" sz="900" dirty="0" smtClean="0"/>
              <a:t>&lt;/</a:t>
            </a:r>
            <a:r>
              <a:rPr lang="en-US" altLang="zh-CN" sz="900" dirty="0" err="1" smtClean="0"/>
              <a:t>RuleML</a:t>
            </a:r>
            <a:r>
              <a:rPr lang="en-US" altLang="zh-CN" sz="900" dirty="0" smtClean="0"/>
              <a:t>&gt;</a:t>
            </a:r>
          </a:p>
        </p:txBody>
      </p:sp>
      <p:sp>
        <p:nvSpPr>
          <p:cNvPr id="11" name="文本占位符 5"/>
          <p:cNvSpPr>
            <a:spLocks noGrp="1"/>
          </p:cNvSpPr>
          <p:nvPr>
            <p:ph type="body" idx="1"/>
          </p:nvPr>
        </p:nvSpPr>
        <p:spPr>
          <a:xfrm>
            <a:off x="179512" y="404664"/>
            <a:ext cx="3240360" cy="360040"/>
          </a:xfrm>
        </p:spPr>
        <p:txBody>
          <a:bodyPr>
            <a:normAutofit fontScale="85000" lnSpcReduction="20000"/>
          </a:bodyPr>
          <a:lstStyle/>
          <a:p>
            <a:r>
              <a:rPr lang="en-US" altLang="zh-CN" dirty="0" smtClean="0"/>
              <a:t>The  buy2.ruleml document</a:t>
            </a:r>
            <a:endParaRPr lang="zh-CN" altLang="en-US" dirty="0"/>
          </a:p>
        </p:txBody>
      </p:sp>
      <p:sp>
        <p:nvSpPr>
          <p:cNvPr id="12" name="文本占位符 6"/>
          <p:cNvSpPr>
            <a:spLocks noGrp="1"/>
          </p:cNvSpPr>
          <p:nvPr>
            <p:ph type="body" sz="quarter" idx="3"/>
          </p:nvPr>
        </p:nvSpPr>
        <p:spPr>
          <a:xfrm>
            <a:off x="4211960" y="476672"/>
            <a:ext cx="4617839" cy="648072"/>
          </a:xfrm>
        </p:spPr>
        <p:txBody>
          <a:bodyPr>
            <a:normAutofit/>
          </a:bodyPr>
          <a:lstStyle/>
          <a:p>
            <a:pPr>
              <a:lnSpc>
                <a:spcPct val="80000"/>
              </a:lnSpc>
            </a:pPr>
            <a:r>
              <a:rPr lang="en-US" altLang="zh-CN" sz="1600" dirty="0" smtClean="0"/>
              <a:t>The validation result for the buy2.ruleml document when we validated it with </a:t>
            </a:r>
            <a:r>
              <a:rPr lang="en-US" altLang="zh-CN" sz="1600" dirty="0" err="1" smtClean="0"/>
              <a:t>Nafhornlog</a:t>
            </a:r>
            <a:r>
              <a:rPr lang="en-US" altLang="zh-CN" sz="1600" dirty="0" smtClean="0"/>
              <a:t>+ schema. </a:t>
            </a:r>
            <a:endParaRPr lang="zh-CN" altLang="en-US" sz="1600" dirty="0"/>
          </a:p>
        </p:txBody>
      </p:sp>
      <p:pic>
        <p:nvPicPr>
          <p:cNvPr id="13" name="图片 12" descr="搜狗截图20141115083548.png"/>
          <p:cNvPicPr>
            <a:picLocks noChangeAspect="1"/>
          </p:cNvPicPr>
          <p:nvPr/>
        </p:nvPicPr>
        <p:blipFill>
          <a:blip r:embed="rId2" cstate="print"/>
          <a:stretch>
            <a:fillRect/>
          </a:stretch>
        </p:blipFill>
        <p:spPr>
          <a:xfrm>
            <a:off x="2915816" y="1484784"/>
            <a:ext cx="5796136" cy="3816424"/>
          </a:xfrm>
          <a:prstGeom prst="rect">
            <a:avLst/>
          </a:prstGeom>
        </p:spPr>
      </p:pic>
      <p:sp>
        <p:nvSpPr>
          <p:cNvPr id="7" name="Slide Number Placeholder 6"/>
          <p:cNvSpPr>
            <a:spLocks noGrp="1"/>
          </p:cNvSpPr>
          <p:nvPr>
            <p:ph type="sldNum" sz="quarter" idx="12"/>
          </p:nvPr>
        </p:nvSpPr>
        <p:spPr/>
        <p:txBody>
          <a:bodyPr/>
          <a:lstStyle/>
          <a:p>
            <a:fld id="{9E73ED79-0224-4F98-A273-08B74C191047}" type="slidenum">
              <a:rPr lang="en-IN" smtClean="0"/>
              <a:pPr/>
              <a:t>17</a:t>
            </a:fld>
            <a:endParaRPr lang="en-IN"/>
          </a:p>
        </p:txBody>
      </p:sp>
      <p:sp>
        <p:nvSpPr>
          <p:cNvPr id="10" name="标题 9"/>
          <p:cNvSpPr>
            <a:spLocks noGrp="1"/>
          </p:cNvSpPr>
          <p:nvPr>
            <p:ph type="title"/>
          </p:nvPr>
        </p:nvSpPr>
        <p:spPr>
          <a:xfrm>
            <a:off x="251520" y="0"/>
            <a:ext cx="8229600" cy="504056"/>
          </a:xfrm>
        </p:spPr>
        <p:txBody>
          <a:bodyPr>
            <a:noAutofit/>
          </a:bodyPr>
          <a:lstStyle/>
          <a:p>
            <a:r>
              <a:rPr lang="en-US" altLang="zh-CN" sz="3200" b="1" dirty="0" smtClean="0">
                <a:solidFill>
                  <a:srgbClr val="C00000"/>
                </a:solidFill>
                <a:effectLst>
                  <a:outerShdw blurRad="38100" dist="38100" dir="2700000" algn="tl">
                    <a:srgbClr val="000000">
                      <a:alpha val="43137"/>
                    </a:srgbClr>
                  </a:outerShdw>
                </a:effectLst>
              </a:rPr>
              <a:t>Buy2.ruleml As A </a:t>
            </a:r>
            <a:r>
              <a:rPr lang="en-US" altLang="zh-CN" sz="3200" b="1" dirty="0" err="1" smtClean="0">
                <a:solidFill>
                  <a:srgbClr val="C00000"/>
                </a:solidFill>
                <a:effectLst>
                  <a:outerShdw blurRad="38100" dist="38100" dir="2700000" algn="tl">
                    <a:srgbClr val="000000">
                      <a:alpha val="43137"/>
                    </a:srgbClr>
                  </a:outerShdw>
                </a:effectLst>
              </a:rPr>
              <a:t>Nafhornlog</a:t>
            </a:r>
            <a:r>
              <a:rPr lang="en-US" altLang="zh-CN" sz="3200" b="1" dirty="0" smtClean="0">
                <a:solidFill>
                  <a:srgbClr val="C00000"/>
                </a:solidFill>
                <a:effectLst>
                  <a:outerShdw blurRad="38100" dist="38100" dir="2700000" algn="tl">
                    <a:srgbClr val="000000">
                      <a:alpha val="43137"/>
                    </a:srgbClr>
                  </a:outerShdw>
                </a:effectLst>
              </a:rPr>
              <a:t>+ Example</a:t>
            </a:r>
            <a:endParaRPr lang="zh-CN" altLang="en-US" sz="3200" b="1" dirty="0" smtClean="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4"/>
          <p:cNvSpPr txBox="1">
            <a:spLocks/>
          </p:cNvSpPr>
          <p:nvPr/>
        </p:nvSpPr>
        <p:spPr>
          <a:xfrm>
            <a:off x="395536" y="3789040"/>
            <a:ext cx="4680520" cy="576064"/>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The analysis: </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6" name="内容占位符 5"/>
          <p:cNvSpPr>
            <a:spLocks noGrp="1"/>
          </p:cNvSpPr>
          <p:nvPr>
            <p:ph sz="quarter" idx="4294967295"/>
          </p:nvPr>
        </p:nvSpPr>
        <p:spPr>
          <a:xfrm>
            <a:off x="467544" y="4293096"/>
            <a:ext cx="8532440" cy="2193107"/>
          </a:xfrm>
        </p:spPr>
        <p:txBody>
          <a:bodyPr>
            <a:normAutofit fontScale="92500" lnSpcReduction="20000"/>
          </a:bodyPr>
          <a:lstStyle/>
          <a:p>
            <a:r>
              <a:rPr lang="en-US" altLang="zh-CN" sz="2800" dirty="0" smtClean="0"/>
              <a:t>The buy2.ruleml document is an example for </a:t>
            </a:r>
            <a:r>
              <a:rPr lang="en-US" altLang="zh-CN" sz="2800" dirty="0" err="1" smtClean="0"/>
              <a:t>Nafhornlog</a:t>
            </a:r>
            <a:r>
              <a:rPr lang="en-US" altLang="zh-CN" sz="2800" dirty="0" smtClean="0"/>
              <a:t>+ and it is a counter-example for Hornlog+, because of the feature &lt;</a:t>
            </a:r>
            <a:r>
              <a:rPr lang="en-US" altLang="zh-CN" sz="2800" dirty="0" err="1" smtClean="0"/>
              <a:t>Naf</a:t>
            </a:r>
            <a:r>
              <a:rPr lang="en-US" altLang="zh-CN" sz="2800" dirty="0" smtClean="0"/>
              <a:t>&gt;.</a:t>
            </a:r>
          </a:p>
          <a:p>
            <a:r>
              <a:rPr lang="en-US" altLang="zh-CN" sz="2800" dirty="0" smtClean="0"/>
              <a:t>The buy2.ruleml document is not only counter-example for Hornlog+, but also for the lower sublanguages such as </a:t>
            </a:r>
            <a:r>
              <a:rPr lang="en-US" altLang="zh-CN" sz="2800" dirty="0" err="1" smtClean="0"/>
              <a:t>Datalog</a:t>
            </a:r>
            <a:r>
              <a:rPr lang="en-US" altLang="zh-CN" sz="2800" dirty="0" smtClean="0"/>
              <a:t>+ and Hornlog.</a:t>
            </a:r>
          </a:p>
          <a:p>
            <a:endParaRPr lang="en-US" altLang="zh-CN" sz="3600" dirty="0" smtClean="0"/>
          </a:p>
          <a:p>
            <a:endParaRPr lang="en-US" altLang="zh-CN" sz="4000" dirty="0" smtClean="0"/>
          </a:p>
          <a:p>
            <a:pPr>
              <a:buNone/>
            </a:pPr>
            <a:endParaRPr lang="zh-CN" altLang="en-US" dirty="0"/>
          </a:p>
        </p:txBody>
      </p:sp>
      <p:sp>
        <p:nvSpPr>
          <p:cNvPr id="18" name="文本占位符 6"/>
          <p:cNvSpPr>
            <a:spLocks noGrp="1"/>
          </p:cNvSpPr>
          <p:nvPr>
            <p:ph type="body" idx="4294967295"/>
          </p:nvPr>
        </p:nvSpPr>
        <p:spPr>
          <a:xfrm>
            <a:off x="251520" y="980727"/>
            <a:ext cx="7992888" cy="648047"/>
          </a:xfrm>
        </p:spPr>
        <p:txBody>
          <a:bodyPr>
            <a:normAutofit/>
          </a:bodyPr>
          <a:lstStyle/>
          <a:p>
            <a:pPr>
              <a:lnSpc>
                <a:spcPct val="80000"/>
              </a:lnSpc>
            </a:pPr>
            <a:r>
              <a:rPr lang="en-US" altLang="zh-CN" sz="2000" b="1" dirty="0" smtClean="0"/>
              <a:t>The validation result for the buy2.ruleml document when we validated it with Hornlog+ schema. </a:t>
            </a:r>
            <a:endParaRPr lang="zh-CN" altLang="en-US" sz="2000" b="1" dirty="0"/>
          </a:p>
        </p:txBody>
      </p:sp>
      <p:pic>
        <p:nvPicPr>
          <p:cNvPr id="9" name="内容占位符 8" descr="搜狗截图20141115083815.png"/>
          <p:cNvPicPr>
            <a:picLocks noGrp="1" noChangeAspect="1"/>
          </p:cNvPicPr>
          <p:nvPr>
            <p:ph sz="half" idx="2"/>
          </p:nvPr>
        </p:nvPicPr>
        <p:blipFill>
          <a:blip r:embed="rId2" cstate="print"/>
          <a:stretch>
            <a:fillRect/>
          </a:stretch>
        </p:blipFill>
        <p:spPr>
          <a:xfrm>
            <a:off x="611560" y="1556792"/>
            <a:ext cx="7632848" cy="2016224"/>
          </a:xfrm>
        </p:spPr>
      </p:pic>
      <p:sp>
        <p:nvSpPr>
          <p:cNvPr id="7" name="Slide Number Placeholder 6"/>
          <p:cNvSpPr>
            <a:spLocks noGrp="1"/>
          </p:cNvSpPr>
          <p:nvPr>
            <p:ph type="sldNum" sz="quarter" idx="12"/>
          </p:nvPr>
        </p:nvSpPr>
        <p:spPr/>
        <p:txBody>
          <a:bodyPr/>
          <a:lstStyle/>
          <a:p>
            <a:fld id="{9E73ED79-0224-4F98-A273-08B74C191047}" type="slidenum">
              <a:rPr lang="en-IN" smtClean="0"/>
              <a:pPr/>
              <a:t>18</a:t>
            </a:fld>
            <a:endParaRPr lang="en-IN"/>
          </a:p>
        </p:txBody>
      </p:sp>
      <p:sp>
        <p:nvSpPr>
          <p:cNvPr id="10" name="标题 8"/>
          <p:cNvSpPr>
            <a:spLocks noGrp="1"/>
          </p:cNvSpPr>
          <p:nvPr>
            <p:ph type="title"/>
          </p:nvPr>
        </p:nvSpPr>
        <p:spPr>
          <a:xfrm>
            <a:off x="0" y="116632"/>
            <a:ext cx="9144000" cy="792088"/>
          </a:xfrm>
        </p:spPr>
        <p:txBody>
          <a:bodyPr>
            <a:noAutofit/>
          </a:bodyPr>
          <a:lstStyle/>
          <a:p>
            <a:r>
              <a:rPr lang="en-US" altLang="zh-CN" sz="3600" b="1" dirty="0" smtClean="0">
                <a:solidFill>
                  <a:srgbClr val="C00000"/>
                </a:solidFill>
                <a:effectLst>
                  <a:outerShdw blurRad="38100" dist="38100" dir="2700000" algn="tl">
                    <a:srgbClr val="000000">
                      <a:alpha val="43137"/>
                    </a:srgbClr>
                  </a:outerShdw>
                </a:effectLst>
              </a:rPr>
              <a:t>Buy2.ruleml As A </a:t>
            </a:r>
            <a:r>
              <a:rPr lang="en-US" altLang="zh-CN" sz="3600" b="1" dirty="0" err="1" smtClean="0">
                <a:solidFill>
                  <a:srgbClr val="C00000"/>
                </a:solidFill>
                <a:effectLst>
                  <a:outerShdw blurRad="38100" dist="38100" dir="2700000" algn="tl">
                    <a:srgbClr val="000000">
                      <a:alpha val="43137"/>
                    </a:srgbClr>
                  </a:outerShdw>
                </a:effectLst>
              </a:rPr>
              <a:t>Hornlog</a:t>
            </a:r>
            <a:r>
              <a:rPr lang="en-US" altLang="zh-CN" sz="3600" b="1" dirty="0" smtClean="0">
                <a:solidFill>
                  <a:srgbClr val="C00000"/>
                </a:solidFill>
                <a:effectLst>
                  <a:outerShdw blurRad="38100" dist="38100" dir="2700000" algn="tl">
                    <a:srgbClr val="000000">
                      <a:alpha val="43137"/>
                    </a:srgbClr>
                  </a:outerShdw>
                </a:effectLst>
              </a:rPr>
              <a:t>+ Counter-Example</a:t>
            </a:r>
            <a:endParaRPr lang="zh-CN" altLang="en-US" sz="3600" b="1" dirty="0" smtClean="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3528" y="620688"/>
            <a:ext cx="2736304" cy="6324808"/>
          </a:xfrm>
          <a:prstGeom prst="rect">
            <a:avLst/>
          </a:prstGeom>
          <a:noFill/>
        </p:spPr>
        <p:txBody>
          <a:bodyPr wrap="square" rtlCol="0">
            <a:spAutoFit/>
          </a:bodyPr>
          <a:lstStyle/>
          <a:p>
            <a:r>
              <a:rPr lang="en-US" altLang="zh-CN" sz="900" dirty="0" smtClean="0"/>
              <a:t>&lt;</a:t>
            </a:r>
            <a:r>
              <a:rPr lang="en-US" altLang="zh-CN" sz="900" dirty="0" err="1" smtClean="0"/>
              <a:t>RuleML</a:t>
            </a:r>
            <a:r>
              <a:rPr lang="en-US" altLang="zh-CN" sz="900" dirty="0" smtClean="0"/>
              <a:t> </a:t>
            </a:r>
            <a:r>
              <a:rPr lang="en-US" altLang="zh-CN" sz="900" dirty="0" err="1" smtClean="0"/>
              <a:t>xmlns</a:t>
            </a:r>
            <a:r>
              <a:rPr lang="en-US" altLang="zh-CN" sz="900" dirty="0" smtClean="0"/>
              <a:t>="http://ruleml.org/spec"&gt;</a:t>
            </a:r>
            <a:br>
              <a:rPr lang="en-US" altLang="zh-CN" sz="900" dirty="0" smtClean="0"/>
            </a:br>
            <a:r>
              <a:rPr lang="en-US" altLang="zh-CN" sz="900" dirty="0" smtClean="0"/>
              <a:t>    &lt;Assert </a:t>
            </a:r>
            <a:r>
              <a:rPr lang="en-US" altLang="zh-CN" sz="900" dirty="0" err="1" smtClean="0"/>
              <a:t>mapClosure</a:t>
            </a:r>
            <a:r>
              <a:rPr lang="en-US" altLang="zh-CN" sz="900" dirty="0" smtClean="0"/>
              <a:t>="universal"&gt;</a:t>
            </a:r>
            <a:br>
              <a:rPr lang="en-US" altLang="zh-CN" sz="900" dirty="0" smtClean="0"/>
            </a:br>
            <a:r>
              <a:rPr lang="en-US" altLang="zh-CN" sz="900" dirty="0" smtClean="0"/>
              <a:t>        &lt;Implies&gt;</a:t>
            </a:r>
            <a:br>
              <a:rPr lang="en-US" altLang="zh-CN" sz="900" dirty="0" smtClean="0"/>
            </a:br>
            <a:r>
              <a:rPr lang="en-US" altLang="zh-CN" sz="900" dirty="0" smtClean="0"/>
              <a:t>            &lt;if&gt;</a:t>
            </a:r>
            <a:br>
              <a:rPr lang="en-US" altLang="zh-CN" sz="900" dirty="0" smtClean="0"/>
            </a:br>
            <a:r>
              <a:rPr lang="en-US" altLang="zh-CN" sz="900" dirty="0" smtClean="0"/>
              <a:t>                &lt;And&gt;</a:t>
            </a:r>
            <a:br>
              <a:rPr lang="en-US" altLang="zh-CN" sz="900" dirty="0" smtClean="0"/>
            </a:br>
            <a:r>
              <a:rPr lang="en-US" altLang="zh-CN" sz="900" dirty="0" smtClean="0"/>
              <a:t>                    &lt;Atom&gt;</a:t>
            </a:r>
            <a:br>
              <a:rPr lang="en-US" altLang="zh-CN" sz="900" dirty="0" smtClean="0"/>
            </a:br>
            <a:r>
              <a:rPr lang="en-US" altLang="zh-CN" sz="900" dirty="0" smtClean="0"/>
              <a:t>                        &lt;</a:t>
            </a:r>
            <a:r>
              <a:rPr lang="en-US" altLang="zh-CN" sz="900" dirty="0" err="1" smtClean="0"/>
              <a:t>Rel</a:t>
            </a:r>
            <a:r>
              <a:rPr lang="en-US" altLang="zh-CN" sz="900" dirty="0" smtClean="0"/>
              <a:t>&gt;buy&lt;/</a:t>
            </a:r>
            <a:r>
              <a:rPr lang="en-US" altLang="zh-CN" sz="900" dirty="0" err="1" smtClean="0"/>
              <a:t>Rel</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&gt;person&lt;/</a:t>
            </a:r>
            <a:r>
              <a:rPr lang="en-US" altLang="zh-CN" sz="900" dirty="0" err="1" smtClean="0"/>
              <a:t>Var</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&gt;merchant&lt;/</a:t>
            </a:r>
            <a:r>
              <a:rPr lang="en-US" altLang="zh-CN" sz="900" dirty="0" err="1" smtClean="0"/>
              <a:t>Var</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&gt;object&lt;/</a:t>
            </a:r>
            <a:r>
              <a:rPr lang="en-US" altLang="zh-CN" sz="900" dirty="0" err="1" smtClean="0"/>
              <a:t>Var</a:t>
            </a:r>
            <a:r>
              <a:rPr lang="en-US" altLang="zh-CN" sz="900" dirty="0" smtClean="0"/>
              <a:t>&gt;</a:t>
            </a:r>
            <a:br>
              <a:rPr lang="en-US" altLang="zh-CN" sz="900" dirty="0" smtClean="0"/>
            </a:br>
            <a:r>
              <a:rPr lang="en-US" altLang="zh-CN" sz="900" dirty="0" smtClean="0"/>
              <a:t>                    &lt;/Atom&gt;</a:t>
            </a:r>
            <a:br>
              <a:rPr lang="en-US" altLang="zh-CN" sz="900" dirty="0" smtClean="0"/>
            </a:br>
            <a:r>
              <a:rPr lang="en-US" altLang="zh-CN" sz="900" dirty="0" smtClean="0"/>
              <a:t>                    &lt;</a:t>
            </a:r>
            <a:r>
              <a:rPr lang="en-US" altLang="zh-CN" sz="900" dirty="0" err="1" smtClean="0"/>
              <a:t>Neg</a:t>
            </a:r>
            <a:r>
              <a:rPr lang="en-US" altLang="zh-CN" sz="900" dirty="0" smtClean="0"/>
              <a:t>&gt;</a:t>
            </a:r>
            <a:br>
              <a:rPr lang="en-US" altLang="zh-CN" sz="900" dirty="0" smtClean="0"/>
            </a:br>
            <a:r>
              <a:rPr lang="en-US" altLang="zh-CN" sz="900" dirty="0" smtClean="0"/>
              <a:t>                        &lt;Atom&gt;</a:t>
            </a:r>
            <a:br>
              <a:rPr lang="en-US" altLang="zh-CN" sz="900" dirty="0" smtClean="0"/>
            </a:br>
            <a:r>
              <a:rPr lang="en-US" altLang="zh-CN" sz="900" dirty="0" smtClean="0"/>
              <a:t>                            &lt;</a:t>
            </a:r>
            <a:r>
              <a:rPr lang="en-US" altLang="zh-CN" sz="900" dirty="0" err="1" smtClean="0"/>
              <a:t>Rel</a:t>
            </a:r>
            <a:r>
              <a:rPr lang="en-US" altLang="zh-CN" sz="900" dirty="0" smtClean="0"/>
              <a:t>&gt;produce&lt;/</a:t>
            </a:r>
            <a:r>
              <a:rPr lang="en-US" altLang="zh-CN" sz="900" dirty="0" err="1" smtClean="0"/>
              <a:t>Rel</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&gt;merchant&lt;/</a:t>
            </a:r>
            <a:r>
              <a:rPr lang="en-US" altLang="zh-CN" sz="900" dirty="0" err="1" smtClean="0"/>
              <a:t>Var</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&gt;object&lt;/</a:t>
            </a:r>
            <a:r>
              <a:rPr lang="en-US" altLang="zh-CN" sz="900" dirty="0" err="1" smtClean="0"/>
              <a:t>Var</a:t>
            </a:r>
            <a:r>
              <a:rPr lang="en-US" altLang="zh-CN" sz="900" dirty="0" smtClean="0"/>
              <a:t>&gt;</a:t>
            </a:r>
            <a:br>
              <a:rPr lang="en-US" altLang="zh-CN" sz="900" dirty="0" smtClean="0"/>
            </a:br>
            <a:r>
              <a:rPr lang="en-US" altLang="zh-CN" sz="900" dirty="0" smtClean="0"/>
              <a:t>                        &lt;/Atom&gt;</a:t>
            </a:r>
            <a:br>
              <a:rPr lang="en-US" altLang="zh-CN" sz="900" dirty="0" smtClean="0"/>
            </a:br>
            <a:r>
              <a:rPr lang="en-US" altLang="zh-CN" sz="900" dirty="0" smtClean="0"/>
              <a:t>                    &lt;/</a:t>
            </a:r>
            <a:r>
              <a:rPr lang="en-US" altLang="zh-CN" sz="900" dirty="0" err="1" smtClean="0"/>
              <a:t>Neg</a:t>
            </a:r>
            <a:r>
              <a:rPr lang="en-US" altLang="zh-CN" sz="900" dirty="0" smtClean="0"/>
              <a:t>&gt;</a:t>
            </a:r>
            <a:br>
              <a:rPr lang="en-US" altLang="zh-CN" sz="900" dirty="0" smtClean="0"/>
            </a:br>
            <a:r>
              <a:rPr lang="en-US" altLang="zh-CN" sz="900" dirty="0" smtClean="0"/>
              <a:t>                &lt;/And&gt;</a:t>
            </a:r>
            <a:br>
              <a:rPr lang="en-US" altLang="zh-CN" sz="900" dirty="0" smtClean="0"/>
            </a:br>
            <a:r>
              <a:rPr lang="en-US" altLang="zh-CN" sz="900" dirty="0" smtClean="0"/>
              <a:t>            &lt;/if&gt;</a:t>
            </a:r>
            <a:br>
              <a:rPr lang="en-US" altLang="zh-CN" sz="900" dirty="0" smtClean="0"/>
            </a:br>
            <a:r>
              <a:rPr lang="en-US" altLang="zh-CN" sz="900" dirty="0" smtClean="0"/>
              <a:t>            &lt;then&gt;</a:t>
            </a:r>
            <a:br>
              <a:rPr lang="en-US" altLang="zh-CN" sz="900" dirty="0" smtClean="0"/>
            </a:br>
            <a:r>
              <a:rPr lang="en-US" altLang="zh-CN" sz="900" dirty="0" smtClean="0"/>
              <a:t>                &lt;Exists&gt;</a:t>
            </a:r>
            <a:br>
              <a:rPr lang="en-US" altLang="zh-CN" sz="900" dirty="0" smtClean="0"/>
            </a:br>
            <a:r>
              <a:rPr lang="en-US" altLang="zh-CN" sz="900" dirty="0" smtClean="0"/>
              <a:t>                    &lt;</a:t>
            </a:r>
            <a:r>
              <a:rPr lang="en-US" altLang="zh-CN" sz="900" dirty="0" err="1" smtClean="0"/>
              <a:t>Var</a:t>
            </a:r>
            <a:r>
              <a:rPr lang="en-US" altLang="zh-CN" sz="900" dirty="0" smtClean="0"/>
              <a:t>&gt;retailer&lt;/</a:t>
            </a:r>
            <a:r>
              <a:rPr lang="en-US" altLang="zh-CN" sz="900" dirty="0" err="1" smtClean="0"/>
              <a:t>Var</a:t>
            </a:r>
            <a:r>
              <a:rPr lang="en-US" altLang="zh-CN" sz="900" dirty="0" smtClean="0"/>
              <a:t>&gt;</a:t>
            </a:r>
            <a:br>
              <a:rPr lang="en-US" altLang="zh-CN" sz="900" dirty="0" smtClean="0"/>
            </a:br>
            <a:r>
              <a:rPr lang="en-US" altLang="zh-CN" sz="900" dirty="0" smtClean="0"/>
              <a:t>                    &lt;And&gt;</a:t>
            </a:r>
            <a:br>
              <a:rPr lang="en-US" altLang="zh-CN" sz="900" dirty="0" smtClean="0"/>
            </a:br>
            <a:r>
              <a:rPr lang="en-US" altLang="zh-CN" sz="900" dirty="0" smtClean="0"/>
              <a:t>                        &lt;Atom&gt;</a:t>
            </a:r>
            <a:br>
              <a:rPr lang="en-US" altLang="zh-CN" sz="900" dirty="0" smtClean="0"/>
            </a:br>
            <a:r>
              <a:rPr lang="en-US" altLang="zh-CN" sz="900" dirty="0" smtClean="0"/>
              <a:t>                            &lt;</a:t>
            </a:r>
            <a:r>
              <a:rPr lang="en-US" altLang="zh-CN" sz="900" dirty="0" err="1" smtClean="0"/>
              <a:t>Rel</a:t>
            </a:r>
            <a:r>
              <a:rPr lang="en-US" altLang="zh-CN" sz="900" dirty="0" smtClean="0"/>
              <a:t>&gt;buy&lt;/</a:t>
            </a:r>
            <a:r>
              <a:rPr lang="en-US" altLang="zh-CN" sz="900" dirty="0" err="1" smtClean="0"/>
              <a:t>Rel</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&gt;merchant&lt;/</a:t>
            </a:r>
            <a:r>
              <a:rPr lang="en-US" altLang="zh-CN" sz="900" dirty="0" err="1" smtClean="0"/>
              <a:t>Var</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&gt;retailer&lt;/</a:t>
            </a:r>
            <a:r>
              <a:rPr lang="en-US" altLang="zh-CN" sz="900" dirty="0" err="1" smtClean="0"/>
              <a:t>Var</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&gt;object&lt;/</a:t>
            </a:r>
            <a:r>
              <a:rPr lang="en-US" altLang="zh-CN" sz="900" dirty="0" err="1" smtClean="0"/>
              <a:t>Var</a:t>
            </a:r>
            <a:r>
              <a:rPr lang="en-US" altLang="zh-CN" sz="900" dirty="0" smtClean="0"/>
              <a:t>&gt;</a:t>
            </a:r>
            <a:br>
              <a:rPr lang="en-US" altLang="zh-CN" sz="900" dirty="0" smtClean="0"/>
            </a:br>
            <a:r>
              <a:rPr lang="en-US" altLang="zh-CN" sz="900" dirty="0" smtClean="0"/>
              <a:t>                        &lt;/Atom&gt;</a:t>
            </a:r>
            <a:br>
              <a:rPr lang="en-US" altLang="zh-CN" sz="900" dirty="0" smtClean="0"/>
            </a:br>
            <a:r>
              <a:rPr lang="en-US" altLang="zh-CN" sz="900" dirty="0" smtClean="0"/>
              <a:t>                        &lt;Atom&gt;</a:t>
            </a:r>
            <a:br>
              <a:rPr lang="en-US" altLang="zh-CN" sz="900" dirty="0" smtClean="0"/>
            </a:br>
            <a:r>
              <a:rPr lang="en-US" altLang="zh-CN" sz="900" dirty="0" smtClean="0"/>
              <a:t>                            &lt;</a:t>
            </a:r>
            <a:r>
              <a:rPr lang="en-US" altLang="zh-CN" sz="900" dirty="0" err="1" smtClean="0"/>
              <a:t>Rel</a:t>
            </a:r>
            <a:r>
              <a:rPr lang="en-US" altLang="zh-CN" sz="900" dirty="0" smtClean="0"/>
              <a:t>&gt;buy&lt;/</a:t>
            </a:r>
            <a:r>
              <a:rPr lang="en-US" altLang="zh-CN" sz="900" dirty="0" err="1" smtClean="0"/>
              <a:t>Rel</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&gt;retailer&lt;/</a:t>
            </a:r>
            <a:r>
              <a:rPr lang="en-US" altLang="zh-CN" sz="900" dirty="0" err="1" smtClean="0"/>
              <a:t>Var</a:t>
            </a:r>
            <a:r>
              <a:rPr lang="en-US" altLang="zh-CN" sz="900" dirty="0" smtClean="0"/>
              <a:t>&gt;</a:t>
            </a:r>
            <a:br>
              <a:rPr lang="en-US" altLang="zh-CN" sz="900" dirty="0" smtClean="0"/>
            </a:br>
            <a:r>
              <a:rPr lang="en-US" altLang="zh-CN" sz="900" dirty="0" smtClean="0"/>
              <a:t>                            &lt;</a:t>
            </a:r>
            <a:r>
              <a:rPr lang="en-US" altLang="zh-CN" sz="900" dirty="0" err="1" smtClean="0"/>
              <a:t>Expr</a:t>
            </a:r>
            <a:r>
              <a:rPr lang="en-US" altLang="zh-CN" sz="900" dirty="0" smtClean="0"/>
              <a:t>&gt;</a:t>
            </a:r>
            <a:br>
              <a:rPr lang="en-US" altLang="zh-CN" sz="900" dirty="0" smtClean="0"/>
            </a:br>
            <a:r>
              <a:rPr lang="en-US" altLang="zh-CN" sz="900" dirty="0" smtClean="0"/>
              <a:t>                                &lt;Fun&gt;</a:t>
            </a:r>
            <a:r>
              <a:rPr lang="en-US" altLang="zh-CN" sz="900" dirty="0" err="1" smtClean="0"/>
              <a:t>factoryOf</a:t>
            </a:r>
            <a:r>
              <a:rPr lang="en-US" altLang="zh-CN" sz="900" dirty="0" smtClean="0"/>
              <a:t>&lt;/Fun&gt;</a:t>
            </a:r>
            <a:br>
              <a:rPr lang="en-US" altLang="zh-CN" sz="900" dirty="0" smtClean="0"/>
            </a:br>
            <a:r>
              <a:rPr lang="en-US" altLang="zh-CN" sz="900" dirty="0" smtClean="0"/>
              <a:t>                                &lt;</a:t>
            </a:r>
            <a:r>
              <a:rPr lang="en-US" altLang="zh-CN" sz="900" dirty="0" err="1" smtClean="0"/>
              <a:t>Var</a:t>
            </a:r>
            <a:r>
              <a:rPr lang="en-US" altLang="zh-CN" sz="900" dirty="0" smtClean="0"/>
              <a:t>&gt;retailer&lt;/</a:t>
            </a:r>
            <a:r>
              <a:rPr lang="en-US" altLang="zh-CN" sz="900" dirty="0" err="1" smtClean="0"/>
              <a:t>Var</a:t>
            </a:r>
            <a:r>
              <a:rPr lang="en-US" altLang="zh-CN" sz="900" dirty="0" smtClean="0"/>
              <a:t>&gt;</a:t>
            </a:r>
            <a:br>
              <a:rPr lang="en-US" altLang="zh-CN" sz="900" dirty="0" smtClean="0"/>
            </a:br>
            <a:r>
              <a:rPr lang="en-US" altLang="zh-CN" sz="900" dirty="0" smtClean="0"/>
              <a:t>                            &lt;/</a:t>
            </a:r>
            <a:r>
              <a:rPr lang="en-US" altLang="zh-CN" sz="900" dirty="0" err="1" smtClean="0"/>
              <a:t>Expr</a:t>
            </a:r>
            <a:r>
              <a:rPr lang="en-US" altLang="zh-CN" sz="900" dirty="0" smtClean="0"/>
              <a:t>&gt;</a:t>
            </a:r>
            <a:br>
              <a:rPr lang="en-US" altLang="zh-CN" sz="900" dirty="0" smtClean="0"/>
            </a:br>
            <a:r>
              <a:rPr lang="en-US" altLang="zh-CN" sz="900" dirty="0" smtClean="0"/>
              <a:t>                            &lt;</a:t>
            </a:r>
            <a:r>
              <a:rPr lang="en-US" altLang="zh-CN" sz="900" dirty="0" err="1" smtClean="0"/>
              <a:t>Var</a:t>
            </a:r>
            <a:r>
              <a:rPr lang="en-US" altLang="zh-CN" sz="900" dirty="0" smtClean="0"/>
              <a:t>&gt;object&lt;/</a:t>
            </a:r>
            <a:r>
              <a:rPr lang="en-US" altLang="zh-CN" sz="900" dirty="0" err="1" smtClean="0"/>
              <a:t>Var</a:t>
            </a:r>
            <a:r>
              <a:rPr lang="en-US" altLang="zh-CN" sz="900" dirty="0" smtClean="0"/>
              <a:t>&gt;</a:t>
            </a:r>
            <a:br>
              <a:rPr lang="en-US" altLang="zh-CN" sz="900" dirty="0" smtClean="0"/>
            </a:br>
            <a:r>
              <a:rPr lang="en-US" altLang="zh-CN" sz="900" dirty="0" smtClean="0"/>
              <a:t>                        &lt;/Atom&gt;</a:t>
            </a:r>
            <a:br>
              <a:rPr lang="en-US" altLang="zh-CN" sz="900" dirty="0" smtClean="0"/>
            </a:br>
            <a:r>
              <a:rPr lang="en-US" altLang="zh-CN" sz="900" dirty="0" smtClean="0"/>
              <a:t>                    &lt;/And&gt;</a:t>
            </a:r>
            <a:br>
              <a:rPr lang="en-US" altLang="zh-CN" sz="900" dirty="0" smtClean="0"/>
            </a:br>
            <a:r>
              <a:rPr lang="en-US" altLang="zh-CN" sz="900" dirty="0" smtClean="0"/>
              <a:t>                &lt;/Exists&gt;</a:t>
            </a:r>
            <a:br>
              <a:rPr lang="en-US" altLang="zh-CN" sz="900" dirty="0" smtClean="0"/>
            </a:br>
            <a:r>
              <a:rPr lang="en-US" altLang="zh-CN" sz="900" dirty="0" smtClean="0"/>
              <a:t>            &lt;/then&gt;</a:t>
            </a:r>
            <a:br>
              <a:rPr lang="en-US" altLang="zh-CN" sz="900" dirty="0" smtClean="0"/>
            </a:br>
            <a:r>
              <a:rPr lang="en-US" altLang="zh-CN" sz="900" dirty="0" smtClean="0"/>
              <a:t>        &lt;/Implies&gt;</a:t>
            </a:r>
            <a:br>
              <a:rPr lang="en-US" altLang="zh-CN" sz="900" dirty="0" smtClean="0"/>
            </a:br>
            <a:r>
              <a:rPr lang="en-US" altLang="zh-CN" sz="900" dirty="0" smtClean="0"/>
              <a:t>    &lt;/Assert&gt;</a:t>
            </a:r>
            <a:br>
              <a:rPr lang="en-US" altLang="zh-CN" sz="900" dirty="0" smtClean="0"/>
            </a:br>
            <a:r>
              <a:rPr lang="en-US" altLang="zh-CN" sz="900" dirty="0" smtClean="0"/>
              <a:t>&lt;/</a:t>
            </a:r>
            <a:r>
              <a:rPr lang="en-US" altLang="zh-CN" sz="900" dirty="0" err="1" smtClean="0"/>
              <a:t>RuleML</a:t>
            </a:r>
            <a:r>
              <a:rPr lang="en-US" altLang="zh-CN" sz="900" dirty="0" smtClean="0"/>
              <a:t>&gt;</a:t>
            </a:r>
          </a:p>
        </p:txBody>
      </p:sp>
      <p:sp>
        <p:nvSpPr>
          <p:cNvPr id="11" name="文本占位符 5"/>
          <p:cNvSpPr>
            <a:spLocks noGrp="1"/>
          </p:cNvSpPr>
          <p:nvPr>
            <p:ph type="body" idx="1"/>
          </p:nvPr>
        </p:nvSpPr>
        <p:spPr>
          <a:xfrm>
            <a:off x="179512" y="404664"/>
            <a:ext cx="3240360" cy="360040"/>
          </a:xfrm>
        </p:spPr>
        <p:txBody>
          <a:bodyPr>
            <a:normAutofit fontScale="85000" lnSpcReduction="20000"/>
          </a:bodyPr>
          <a:lstStyle/>
          <a:p>
            <a:r>
              <a:rPr lang="en-US" altLang="zh-CN" dirty="0" smtClean="0"/>
              <a:t>The  buy3.ruleml document</a:t>
            </a:r>
            <a:endParaRPr lang="zh-CN" altLang="en-US" dirty="0"/>
          </a:p>
        </p:txBody>
      </p:sp>
      <p:sp>
        <p:nvSpPr>
          <p:cNvPr id="12" name="文本占位符 6"/>
          <p:cNvSpPr>
            <a:spLocks noGrp="1"/>
          </p:cNvSpPr>
          <p:nvPr>
            <p:ph type="body" sz="quarter" idx="3"/>
          </p:nvPr>
        </p:nvSpPr>
        <p:spPr>
          <a:xfrm>
            <a:off x="4211960" y="476672"/>
            <a:ext cx="4617839" cy="648072"/>
          </a:xfrm>
        </p:spPr>
        <p:txBody>
          <a:bodyPr>
            <a:normAutofit/>
          </a:bodyPr>
          <a:lstStyle/>
          <a:p>
            <a:pPr>
              <a:lnSpc>
                <a:spcPct val="80000"/>
              </a:lnSpc>
            </a:pPr>
            <a:r>
              <a:rPr lang="en-US" altLang="zh-CN" sz="1600" dirty="0" smtClean="0"/>
              <a:t>The validation result for the buy3.ruleml document when we validated it with </a:t>
            </a:r>
            <a:r>
              <a:rPr lang="en-US" altLang="zh-CN" sz="1600" dirty="0" err="1" smtClean="0"/>
              <a:t>Neghornlog</a:t>
            </a:r>
            <a:r>
              <a:rPr lang="en-US" altLang="zh-CN" sz="1600" dirty="0" smtClean="0"/>
              <a:t>+ schema. </a:t>
            </a:r>
            <a:endParaRPr lang="zh-CN" altLang="en-US" sz="1600" dirty="0"/>
          </a:p>
        </p:txBody>
      </p:sp>
      <p:pic>
        <p:nvPicPr>
          <p:cNvPr id="7" name="图片 6" descr="搜狗截图20141115084657.png"/>
          <p:cNvPicPr>
            <a:picLocks noChangeAspect="1"/>
          </p:cNvPicPr>
          <p:nvPr/>
        </p:nvPicPr>
        <p:blipFill>
          <a:blip r:embed="rId2" cstate="print"/>
          <a:stretch>
            <a:fillRect/>
          </a:stretch>
        </p:blipFill>
        <p:spPr>
          <a:xfrm>
            <a:off x="2699792" y="1556792"/>
            <a:ext cx="6192688" cy="4392488"/>
          </a:xfrm>
          <a:prstGeom prst="rect">
            <a:avLst/>
          </a:prstGeom>
        </p:spPr>
      </p:pic>
      <p:sp>
        <p:nvSpPr>
          <p:cNvPr id="8" name="Slide Number Placeholder 7"/>
          <p:cNvSpPr>
            <a:spLocks noGrp="1"/>
          </p:cNvSpPr>
          <p:nvPr>
            <p:ph type="sldNum" sz="quarter" idx="12"/>
          </p:nvPr>
        </p:nvSpPr>
        <p:spPr/>
        <p:txBody>
          <a:bodyPr/>
          <a:lstStyle/>
          <a:p>
            <a:fld id="{9E73ED79-0224-4F98-A273-08B74C191047}" type="slidenum">
              <a:rPr lang="en-IN" smtClean="0"/>
              <a:pPr/>
              <a:t>19</a:t>
            </a:fld>
            <a:endParaRPr lang="en-IN"/>
          </a:p>
        </p:txBody>
      </p:sp>
      <p:sp>
        <p:nvSpPr>
          <p:cNvPr id="13" name="标题 8"/>
          <p:cNvSpPr>
            <a:spLocks noGrp="1"/>
          </p:cNvSpPr>
          <p:nvPr>
            <p:ph type="title"/>
          </p:nvPr>
        </p:nvSpPr>
        <p:spPr>
          <a:xfrm>
            <a:off x="0" y="0"/>
            <a:ext cx="9144000" cy="548680"/>
          </a:xfrm>
        </p:spPr>
        <p:txBody>
          <a:bodyPr>
            <a:noAutofit/>
          </a:bodyPr>
          <a:lstStyle/>
          <a:p>
            <a:r>
              <a:rPr lang="en-US" altLang="zh-CN" sz="3200" b="1" dirty="0" smtClean="0">
                <a:solidFill>
                  <a:srgbClr val="C00000"/>
                </a:solidFill>
                <a:effectLst>
                  <a:outerShdw blurRad="38100" dist="38100" dir="2700000" algn="tl">
                    <a:srgbClr val="000000">
                      <a:alpha val="43137"/>
                    </a:srgbClr>
                  </a:outerShdw>
                </a:effectLst>
              </a:rPr>
              <a:t>Buy3.ruleml As A </a:t>
            </a:r>
            <a:r>
              <a:rPr lang="en-US" altLang="zh-CN" sz="3200" b="1" dirty="0" err="1" smtClean="0">
                <a:solidFill>
                  <a:srgbClr val="C00000"/>
                </a:solidFill>
                <a:effectLst>
                  <a:outerShdw blurRad="38100" dist="38100" dir="2700000" algn="tl">
                    <a:srgbClr val="000000">
                      <a:alpha val="43137"/>
                    </a:srgbClr>
                  </a:outerShdw>
                </a:effectLst>
              </a:rPr>
              <a:t>Neghornlog</a:t>
            </a:r>
            <a:r>
              <a:rPr lang="en-US" altLang="zh-CN" sz="3200" b="1" dirty="0" smtClean="0">
                <a:solidFill>
                  <a:srgbClr val="C00000"/>
                </a:solidFill>
                <a:effectLst>
                  <a:outerShdw blurRad="38100" dist="38100" dir="2700000" algn="tl">
                    <a:srgbClr val="000000">
                      <a:alpha val="43137"/>
                    </a:srgbClr>
                  </a:outerShdw>
                </a:effectLst>
              </a:rPr>
              <a:t>+ Example</a:t>
            </a:r>
            <a:endParaRPr lang="zh-CN" altLang="en-US" sz="3200" b="1" dirty="0" smtClean="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effectLst>
                  <a:outerShdw blurRad="38100" dist="38100" dir="2700000" algn="tl">
                    <a:srgbClr val="000000">
                      <a:alpha val="43137"/>
                    </a:srgbClr>
                  </a:outerShdw>
                </a:effectLst>
              </a:rPr>
              <a:t>Outline</a:t>
            </a:r>
            <a:endParaRPr lang="en-IN"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pPr>
              <a:lnSpc>
                <a:spcPct val="120000"/>
              </a:lnSpc>
            </a:pPr>
            <a:r>
              <a:rPr lang="en-US" b="1" dirty="0" smtClean="0"/>
              <a:t>Introduction of:</a:t>
            </a:r>
          </a:p>
          <a:p>
            <a:pPr>
              <a:lnSpc>
                <a:spcPct val="120000"/>
              </a:lnSpc>
              <a:buFont typeface="Wingdings" pitchFamily="2" charset="2"/>
              <a:buChar char="Ø"/>
            </a:pPr>
            <a:r>
              <a:rPr lang="en-US" i="1" dirty="0" err="1" smtClean="0"/>
              <a:t>RuleML</a:t>
            </a:r>
            <a:endParaRPr lang="en-US" i="1" dirty="0" smtClean="0"/>
          </a:p>
          <a:p>
            <a:pPr>
              <a:lnSpc>
                <a:spcPct val="120000"/>
              </a:lnSpc>
              <a:buFont typeface="Wingdings" pitchFamily="2" charset="2"/>
              <a:buChar char="Ø"/>
            </a:pPr>
            <a:r>
              <a:rPr lang="en-US" i="1" dirty="0" smtClean="0"/>
              <a:t>Deliberation </a:t>
            </a:r>
            <a:r>
              <a:rPr lang="en-US" i="1" dirty="0" err="1" smtClean="0"/>
              <a:t>RuleML</a:t>
            </a:r>
            <a:r>
              <a:rPr lang="en-US" i="1" dirty="0" smtClean="0"/>
              <a:t> 1.01</a:t>
            </a:r>
          </a:p>
          <a:p>
            <a:pPr>
              <a:lnSpc>
                <a:spcPct val="120000"/>
              </a:lnSpc>
            </a:pPr>
            <a:r>
              <a:rPr lang="en-US" b="1" dirty="0" smtClean="0"/>
              <a:t>Objective</a:t>
            </a:r>
          </a:p>
          <a:p>
            <a:pPr>
              <a:lnSpc>
                <a:spcPct val="120000"/>
              </a:lnSpc>
            </a:pPr>
            <a:r>
              <a:rPr lang="en-US" b="1" dirty="0" smtClean="0"/>
              <a:t>Project work flow</a:t>
            </a:r>
          </a:p>
          <a:p>
            <a:pPr>
              <a:lnSpc>
                <a:spcPct val="120000"/>
              </a:lnSpc>
            </a:pPr>
            <a:r>
              <a:rPr lang="en-US" b="1" dirty="0" smtClean="0"/>
              <a:t>Implementation</a:t>
            </a:r>
          </a:p>
          <a:p>
            <a:pPr>
              <a:lnSpc>
                <a:spcPct val="120000"/>
              </a:lnSpc>
            </a:pPr>
            <a:r>
              <a:rPr lang="en-US" b="1" dirty="0" smtClean="0"/>
              <a:t>Examples</a:t>
            </a:r>
          </a:p>
          <a:p>
            <a:pPr>
              <a:lnSpc>
                <a:spcPct val="120000"/>
              </a:lnSpc>
            </a:pPr>
            <a:r>
              <a:rPr lang="en-US" b="1" dirty="0" smtClean="0"/>
              <a:t>Conclusion</a:t>
            </a:r>
          </a:p>
          <a:p>
            <a:pPr>
              <a:lnSpc>
                <a:spcPct val="120000"/>
              </a:lnSpc>
            </a:pPr>
            <a:r>
              <a:rPr lang="en-US" b="1" dirty="0" smtClean="0"/>
              <a:t>References</a:t>
            </a:r>
            <a:endParaRPr lang="en-IN" b="1" dirty="0"/>
          </a:p>
        </p:txBody>
      </p:sp>
      <p:sp>
        <p:nvSpPr>
          <p:cNvPr id="4" name="Slide Number Placeholder 3"/>
          <p:cNvSpPr>
            <a:spLocks noGrp="1"/>
          </p:cNvSpPr>
          <p:nvPr>
            <p:ph type="sldNum" sz="quarter" idx="12"/>
          </p:nvPr>
        </p:nvSpPr>
        <p:spPr/>
        <p:txBody>
          <a:bodyPr/>
          <a:lstStyle/>
          <a:p>
            <a:fld id="{9E73ED79-0224-4F98-A273-08B74C191047}" type="slidenum">
              <a:rPr lang="en-IN" smtClean="0"/>
              <a:pPr/>
              <a:t>2</a:t>
            </a:fld>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4"/>
          <p:cNvSpPr txBox="1">
            <a:spLocks/>
          </p:cNvSpPr>
          <p:nvPr/>
        </p:nvSpPr>
        <p:spPr>
          <a:xfrm>
            <a:off x="395536" y="3789040"/>
            <a:ext cx="4680520" cy="576064"/>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The analysis: </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6" name="内容占位符 5"/>
          <p:cNvSpPr>
            <a:spLocks noGrp="1"/>
          </p:cNvSpPr>
          <p:nvPr>
            <p:ph sz="quarter" idx="4294967295"/>
          </p:nvPr>
        </p:nvSpPr>
        <p:spPr>
          <a:xfrm>
            <a:off x="467544" y="4293096"/>
            <a:ext cx="8532440" cy="2193107"/>
          </a:xfrm>
        </p:spPr>
        <p:txBody>
          <a:bodyPr>
            <a:normAutofit fontScale="92500" lnSpcReduction="20000"/>
          </a:bodyPr>
          <a:lstStyle/>
          <a:p>
            <a:r>
              <a:rPr lang="en-US" altLang="zh-CN" sz="2800" dirty="0" smtClean="0"/>
              <a:t>The buy3.ruleml document is an example for </a:t>
            </a:r>
            <a:r>
              <a:rPr lang="en-US" altLang="zh-CN" sz="2800" dirty="0" err="1" smtClean="0"/>
              <a:t>Neghornlog</a:t>
            </a:r>
            <a:r>
              <a:rPr lang="en-US" altLang="zh-CN" sz="2800" dirty="0" smtClean="0"/>
              <a:t>+ and it is a counter-example for Hornlog+, because of the feature &lt;</a:t>
            </a:r>
            <a:r>
              <a:rPr lang="en-US" altLang="zh-CN" sz="2800" dirty="0" err="1" smtClean="0"/>
              <a:t>Neg</a:t>
            </a:r>
            <a:r>
              <a:rPr lang="en-US" altLang="zh-CN" sz="2800" dirty="0" smtClean="0"/>
              <a:t>&gt;.</a:t>
            </a:r>
          </a:p>
          <a:p>
            <a:r>
              <a:rPr lang="en-US" altLang="zh-CN" sz="2800" dirty="0" smtClean="0"/>
              <a:t>The buy3.ruleml document is not only counter-example for Hornlog+, but also for the lower sublanguages such as </a:t>
            </a:r>
            <a:r>
              <a:rPr lang="en-US" altLang="zh-CN" sz="2800" dirty="0" err="1" smtClean="0"/>
              <a:t>Datalog</a:t>
            </a:r>
            <a:r>
              <a:rPr lang="en-US" altLang="zh-CN" sz="2800" dirty="0" smtClean="0"/>
              <a:t>+ and Hornlog.</a:t>
            </a:r>
          </a:p>
          <a:p>
            <a:endParaRPr lang="en-US" altLang="zh-CN" sz="3600" dirty="0" smtClean="0"/>
          </a:p>
          <a:p>
            <a:endParaRPr lang="en-US" altLang="zh-CN" sz="4000" dirty="0" smtClean="0"/>
          </a:p>
          <a:p>
            <a:pPr>
              <a:buNone/>
            </a:pPr>
            <a:endParaRPr lang="zh-CN" altLang="en-US" dirty="0"/>
          </a:p>
        </p:txBody>
      </p:sp>
      <p:sp>
        <p:nvSpPr>
          <p:cNvPr id="18" name="文本占位符 6"/>
          <p:cNvSpPr>
            <a:spLocks noGrp="1"/>
          </p:cNvSpPr>
          <p:nvPr>
            <p:ph type="body" idx="4294967295"/>
          </p:nvPr>
        </p:nvSpPr>
        <p:spPr>
          <a:xfrm>
            <a:off x="251520" y="980727"/>
            <a:ext cx="7992888" cy="648047"/>
          </a:xfrm>
        </p:spPr>
        <p:txBody>
          <a:bodyPr>
            <a:normAutofit/>
          </a:bodyPr>
          <a:lstStyle/>
          <a:p>
            <a:pPr>
              <a:lnSpc>
                <a:spcPct val="80000"/>
              </a:lnSpc>
            </a:pPr>
            <a:r>
              <a:rPr lang="en-US" altLang="zh-CN" sz="2000" b="1" dirty="0" smtClean="0"/>
              <a:t>The validation result for the buy3.ruleml document when we validated it with Hornlog+ schema. </a:t>
            </a:r>
            <a:endParaRPr lang="zh-CN" altLang="en-US" sz="2000" b="1" dirty="0"/>
          </a:p>
        </p:txBody>
      </p:sp>
      <p:pic>
        <p:nvPicPr>
          <p:cNvPr id="8" name="内容占位符 7" descr="搜狗截图20141115084922.png"/>
          <p:cNvPicPr>
            <a:picLocks noGrp="1" noChangeAspect="1"/>
          </p:cNvPicPr>
          <p:nvPr>
            <p:ph sz="half" idx="2"/>
          </p:nvPr>
        </p:nvPicPr>
        <p:blipFill>
          <a:blip r:embed="rId2" cstate="print"/>
          <a:stretch>
            <a:fillRect/>
          </a:stretch>
        </p:blipFill>
        <p:spPr>
          <a:xfrm>
            <a:off x="611560" y="1628801"/>
            <a:ext cx="7992888" cy="2016223"/>
          </a:xfrm>
        </p:spPr>
      </p:pic>
      <p:sp>
        <p:nvSpPr>
          <p:cNvPr id="7" name="Slide Number Placeholder 6"/>
          <p:cNvSpPr>
            <a:spLocks noGrp="1"/>
          </p:cNvSpPr>
          <p:nvPr>
            <p:ph type="sldNum" sz="quarter" idx="12"/>
          </p:nvPr>
        </p:nvSpPr>
        <p:spPr/>
        <p:txBody>
          <a:bodyPr/>
          <a:lstStyle/>
          <a:p>
            <a:fld id="{9E73ED79-0224-4F98-A273-08B74C191047}" type="slidenum">
              <a:rPr lang="en-IN" smtClean="0"/>
              <a:pPr/>
              <a:t>20</a:t>
            </a:fld>
            <a:endParaRPr lang="en-IN"/>
          </a:p>
        </p:txBody>
      </p:sp>
      <p:sp>
        <p:nvSpPr>
          <p:cNvPr id="10" name="标题 8"/>
          <p:cNvSpPr>
            <a:spLocks noGrp="1"/>
          </p:cNvSpPr>
          <p:nvPr>
            <p:ph type="title"/>
          </p:nvPr>
        </p:nvSpPr>
        <p:spPr>
          <a:xfrm>
            <a:off x="0" y="116632"/>
            <a:ext cx="9144000" cy="792088"/>
          </a:xfrm>
        </p:spPr>
        <p:txBody>
          <a:bodyPr>
            <a:noAutofit/>
          </a:bodyPr>
          <a:lstStyle/>
          <a:p>
            <a:r>
              <a:rPr lang="en-US" altLang="zh-CN" sz="3200" b="1" dirty="0" smtClean="0">
                <a:solidFill>
                  <a:srgbClr val="C00000"/>
                </a:solidFill>
                <a:effectLst>
                  <a:outerShdw blurRad="38100" dist="38100" dir="2700000" algn="tl">
                    <a:srgbClr val="000000">
                      <a:alpha val="43137"/>
                    </a:srgbClr>
                  </a:outerShdw>
                </a:effectLst>
              </a:rPr>
              <a:t>Buy3.ruleml As A </a:t>
            </a:r>
            <a:r>
              <a:rPr lang="en-US" altLang="zh-CN" sz="3200" b="1" dirty="0" err="1" smtClean="0">
                <a:solidFill>
                  <a:srgbClr val="C00000"/>
                </a:solidFill>
                <a:effectLst>
                  <a:outerShdw blurRad="38100" dist="38100" dir="2700000" algn="tl">
                    <a:srgbClr val="000000">
                      <a:alpha val="43137"/>
                    </a:srgbClr>
                  </a:outerShdw>
                </a:effectLst>
              </a:rPr>
              <a:t>Hornlog</a:t>
            </a:r>
            <a:r>
              <a:rPr lang="en-US" altLang="zh-CN" sz="3200" b="1" dirty="0" smtClean="0">
                <a:solidFill>
                  <a:srgbClr val="C00000"/>
                </a:solidFill>
                <a:effectLst>
                  <a:outerShdw blurRad="38100" dist="38100" dir="2700000" algn="tl">
                    <a:srgbClr val="000000">
                      <a:alpha val="43137"/>
                    </a:srgbClr>
                  </a:outerShdw>
                </a:effectLst>
              </a:rPr>
              <a:t>+ Counter-Example</a:t>
            </a:r>
            <a:endParaRPr lang="zh-CN" altLang="en-US" sz="3200" b="1" dirty="0" smtClean="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3528" y="620689"/>
            <a:ext cx="2736304" cy="6240170"/>
          </a:xfrm>
          <a:prstGeom prst="rect">
            <a:avLst/>
          </a:prstGeom>
          <a:noFill/>
        </p:spPr>
        <p:txBody>
          <a:bodyPr wrap="square" rtlCol="0">
            <a:spAutoFit/>
          </a:bodyPr>
          <a:lstStyle/>
          <a:p>
            <a:r>
              <a:rPr lang="en-US" altLang="zh-CN" sz="850" dirty="0" smtClean="0"/>
              <a:t>&lt;</a:t>
            </a:r>
            <a:r>
              <a:rPr lang="en-US" altLang="zh-CN" sz="850" dirty="0" err="1" smtClean="0"/>
              <a:t>RuleML</a:t>
            </a:r>
            <a:r>
              <a:rPr lang="en-US" altLang="zh-CN" sz="850" dirty="0" smtClean="0"/>
              <a:t> </a:t>
            </a:r>
            <a:r>
              <a:rPr lang="en-US" altLang="zh-CN" sz="850" dirty="0" err="1" smtClean="0"/>
              <a:t>xmlns</a:t>
            </a:r>
            <a:r>
              <a:rPr lang="en-US" altLang="zh-CN" sz="850" dirty="0" smtClean="0"/>
              <a:t>="http://ruleml.org/spec"&gt;</a:t>
            </a:r>
            <a:br>
              <a:rPr lang="en-US" altLang="zh-CN" sz="850" dirty="0" smtClean="0"/>
            </a:br>
            <a:r>
              <a:rPr lang="en-US" altLang="zh-CN" sz="850" dirty="0" smtClean="0"/>
              <a:t>    &lt;Assert </a:t>
            </a:r>
            <a:r>
              <a:rPr lang="en-US" altLang="zh-CN" sz="850" dirty="0" err="1" smtClean="0"/>
              <a:t>mapClosure</a:t>
            </a:r>
            <a:r>
              <a:rPr lang="en-US" altLang="zh-CN" sz="850" dirty="0" smtClean="0"/>
              <a:t>="universal"&gt;</a:t>
            </a:r>
            <a:br>
              <a:rPr lang="en-US" altLang="zh-CN" sz="850" dirty="0" smtClean="0"/>
            </a:br>
            <a:r>
              <a:rPr lang="en-US" altLang="zh-CN" sz="850" dirty="0" smtClean="0"/>
              <a:t>        &lt;Implies&gt;</a:t>
            </a:r>
            <a:br>
              <a:rPr lang="en-US" altLang="zh-CN" sz="850" dirty="0" smtClean="0"/>
            </a:br>
            <a:r>
              <a:rPr lang="en-US" altLang="zh-CN" sz="850" dirty="0" smtClean="0"/>
              <a:t>            &lt;if&gt;</a:t>
            </a:r>
            <a:br>
              <a:rPr lang="en-US" altLang="zh-CN" sz="850" dirty="0" smtClean="0"/>
            </a:br>
            <a:r>
              <a:rPr lang="en-US" altLang="zh-CN" sz="850" dirty="0" smtClean="0"/>
              <a:t>                &lt;And&gt;</a:t>
            </a:r>
            <a:br>
              <a:rPr lang="en-US" altLang="zh-CN" sz="850" dirty="0" smtClean="0"/>
            </a:br>
            <a:r>
              <a:rPr lang="en-US" altLang="zh-CN" sz="850" dirty="0" smtClean="0"/>
              <a:t>                    &lt;Atom&gt;</a:t>
            </a:r>
            <a:br>
              <a:rPr lang="en-US" altLang="zh-CN" sz="850" dirty="0" smtClean="0"/>
            </a:br>
            <a:r>
              <a:rPr lang="en-US" altLang="zh-CN" sz="850" dirty="0" smtClean="0"/>
              <a:t>                        &lt;</a:t>
            </a:r>
            <a:r>
              <a:rPr lang="en-US" altLang="zh-CN" sz="850" dirty="0" err="1" smtClean="0"/>
              <a:t>Rel</a:t>
            </a:r>
            <a:r>
              <a:rPr lang="en-US" altLang="zh-CN" sz="850" dirty="0" smtClean="0"/>
              <a:t>&gt;buy&lt;/</a:t>
            </a:r>
            <a:r>
              <a:rPr lang="en-US" altLang="zh-CN" sz="850" dirty="0" err="1" smtClean="0"/>
              <a:t>Rel</a:t>
            </a:r>
            <a:r>
              <a:rPr lang="en-US" altLang="zh-CN" sz="850" dirty="0" smtClean="0"/>
              <a:t>&gt;</a:t>
            </a:r>
            <a:br>
              <a:rPr lang="en-US" altLang="zh-CN" sz="850" dirty="0" smtClean="0"/>
            </a:br>
            <a:r>
              <a:rPr lang="en-US" altLang="zh-CN" sz="850" dirty="0" smtClean="0"/>
              <a:t>                        &lt;</a:t>
            </a:r>
            <a:r>
              <a:rPr lang="en-US" altLang="zh-CN" sz="850" dirty="0" err="1" smtClean="0"/>
              <a:t>Var</a:t>
            </a:r>
            <a:r>
              <a:rPr lang="en-US" altLang="zh-CN" sz="850" dirty="0" smtClean="0"/>
              <a:t>&gt;person&lt;/</a:t>
            </a:r>
            <a:r>
              <a:rPr lang="en-US" altLang="zh-CN" sz="850" dirty="0" err="1" smtClean="0"/>
              <a:t>Var</a:t>
            </a:r>
            <a:r>
              <a:rPr lang="en-US" altLang="zh-CN" sz="850" dirty="0" smtClean="0"/>
              <a:t>&gt;</a:t>
            </a:r>
            <a:br>
              <a:rPr lang="en-US" altLang="zh-CN" sz="850" dirty="0" smtClean="0"/>
            </a:br>
            <a:r>
              <a:rPr lang="en-US" altLang="zh-CN" sz="850" dirty="0" smtClean="0"/>
              <a:t>                        &lt;</a:t>
            </a:r>
            <a:r>
              <a:rPr lang="en-US" altLang="zh-CN" sz="850" dirty="0" err="1" smtClean="0"/>
              <a:t>Var</a:t>
            </a:r>
            <a:r>
              <a:rPr lang="en-US" altLang="zh-CN" sz="850" dirty="0" smtClean="0"/>
              <a:t>&gt;merchant&lt;/</a:t>
            </a:r>
            <a:r>
              <a:rPr lang="en-US" altLang="zh-CN" sz="850" dirty="0" err="1" smtClean="0"/>
              <a:t>Var</a:t>
            </a:r>
            <a:r>
              <a:rPr lang="en-US" altLang="zh-CN" sz="850" dirty="0" smtClean="0"/>
              <a:t>&gt;</a:t>
            </a:r>
            <a:br>
              <a:rPr lang="en-US" altLang="zh-CN" sz="850" dirty="0" smtClean="0"/>
            </a:br>
            <a:r>
              <a:rPr lang="en-US" altLang="zh-CN" sz="850" dirty="0" smtClean="0"/>
              <a:t>                        &lt;</a:t>
            </a:r>
            <a:r>
              <a:rPr lang="en-US" altLang="zh-CN" sz="850" dirty="0" err="1" smtClean="0"/>
              <a:t>Var</a:t>
            </a:r>
            <a:r>
              <a:rPr lang="en-US" altLang="zh-CN" sz="850" dirty="0" smtClean="0"/>
              <a:t>&gt;object&lt;/</a:t>
            </a:r>
            <a:r>
              <a:rPr lang="en-US" altLang="zh-CN" sz="850" dirty="0" err="1" smtClean="0"/>
              <a:t>Var</a:t>
            </a:r>
            <a:r>
              <a:rPr lang="en-US" altLang="zh-CN" sz="850" dirty="0" smtClean="0"/>
              <a:t>&gt;</a:t>
            </a:r>
            <a:br>
              <a:rPr lang="en-US" altLang="zh-CN" sz="850" dirty="0" smtClean="0"/>
            </a:br>
            <a:r>
              <a:rPr lang="en-US" altLang="zh-CN" sz="850" dirty="0" smtClean="0"/>
              <a:t>                    &lt;/Atom&gt;</a:t>
            </a:r>
            <a:br>
              <a:rPr lang="en-US" altLang="zh-CN" sz="850" dirty="0" smtClean="0"/>
            </a:br>
            <a:r>
              <a:rPr lang="en-US" altLang="zh-CN" sz="850" dirty="0" smtClean="0"/>
              <a:t>                    &lt;</a:t>
            </a:r>
            <a:r>
              <a:rPr lang="en-US" altLang="zh-CN" sz="850" dirty="0" err="1" smtClean="0"/>
              <a:t>Naf</a:t>
            </a:r>
            <a:r>
              <a:rPr lang="en-US" altLang="zh-CN" sz="850" dirty="0" smtClean="0"/>
              <a:t>&gt;</a:t>
            </a:r>
            <a:br>
              <a:rPr lang="en-US" altLang="zh-CN" sz="850" dirty="0" smtClean="0"/>
            </a:br>
            <a:r>
              <a:rPr lang="en-US" altLang="zh-CN" sz="850" dirty="0" smtClean="0"/>
              <a:t>                        &lt;</a:t>
            </a:r>
            <a:r>
              <a:rPr lang="en-US" altLang="zh-CN" sz="850" dirty="0" err="1" smtClean="0"/>
              <a:t>Neg</a:t>
            </a:r>
            <a:r>
              <a:rPr lang="en-US" altLang="zh-CN" sz="850" dirty="0" smtClean="0"/>
              <a:t>&gt;</a:t>
            </a:r>
            <a:br>
              <a:rPr lang="en-US" altLang="zh-CN" sz="850" dirty="0" smtClean="0"/>
            </a:br>
            <a:r>
              <a:rPr lang="en-US" altLang="zh-CN" sz="850" dirty="0" smtClean="0"/>
              <a:t>                            &lt;Atom&gt;</a:t>
            </a:r>
            <a:br>
              <a:rPr lang="en-US" altLang="zh-CN" sz="850" dirty="0" smtClean="0"/>
            </a:br>
            <a:r>
              <a:rPr lang="en-US" altLang="zh-CN" sz="850" dirty="0" smtClean="0"/>
              <a:t>                                &lt;</a:t>
            </a:r>
            <a:r>
              <a:rPr lang="en-US" altLang="zh-CN" sz="850" dirty="0" err="1" smtClean="0"/>
              <a:t>Rel</a:t>
            </a:r>
            <a:r>
              <a:rPr lang="en-US" altLang="zh-CN" sz="850" dirty="0" smtClean="0"/>
              <a:t>&gt;produce&lt;/</a:t>
            </a:r>
            <a:r>
              <a:rPr lang="en-US" altLang="zh-CN" sz="850" dirty="0" err="1" smtClean="0"/>
              <a:t>Rel</a:t>
            </a:r>
            <a:r>
              <a:rPr lang="en-US" altLang="zh-CN" sz="850" dirty="0" smtClean="0"/>
              <a:t>&gt;</a:t>
            </a:r>
            <a:br>
              <a:rPr lang="en-US" altLang="zh-CN" sz="850" dirty="0" smtClean="0"/>
            </a:br>
            <a:r>
              <a:rPr lang="en-US" altLang="zh-CN" sz="850" dirty="0" smtClean="0"/>
              <a:t>                                &lt;</a:t>
            </a:r>
            <a:r>
              <a:rPr lang="en-US" altLang="zh-CN" sz="850" dirty="0" err="1" smtClean="0"/>
              <a:t>Var</a:t>
            </a:r>
            <a:r>
              <a:rPr lang="en-US" altLang="zh-CN" sz="850" dirty="0" smtClean="0"/>
              <a:t>&gt;merchant&lt;/</a:t>
            </a:r>
            <a:r>
              <a:rPr lang="en-US" altLang="zh-CN" sz="850" dirty="0" err="1" smtClean="0"/>
              <a:t>Var</a:t>
            </a:r>
            <a:r>
              <a:rPr lang="en-US" altLang="zh-CN" sz="850" dirty="0" smtClean="0"/>
              <a:t>&gt;</a:t>
            </a:r>
            <a:br>
              <a:rPr lang="en-US" altLang="zh-CN" sz="850" dirty="0" smtClean="0"/>
            </a:br>
            <a:r>
              <a:rPr lang="en-US" altLang="zh-CN" sz="850" dirty="0" smtClean="0"/>
              <a:t>                                &lt;</a:t>
            </a:r>
            <a:r>
              <a:rPr lang="en-US" altLang="zh-CN" sz="850" dirty="0" err="1" smtClean="0"/>
              <a:t>Var</a:t>
            </a:r>
            <a:r>
              <a:rPr lang="en-US" altLang="zh-CN" sz="850" dirty="0" smtClean="0"/>
              <a:t>&gt;object&lt;/</a:t>
            </a:r>
            <a:r>
              <a:rPr lang="en-US" altLang="zh-CN" sz="850" dirty="0" err="1" smtClean="0"/>
              <a:t>Var</a:t>
            </a:r>
            <a:r>
              <a:rPr lang="en-US" altLang="zh-CN" sz="850" dirty="0" smtClean="0"/>
              <a:t>&gt;</a:t>
            </a:r>
            <a:br>
              <a:rPr lang="en-US" altLang="zh-CN" sz="850" dirty="0" smtClean="0"/>
            </a:br>
            <a:r>
              <a:rPr lang="en-US" altLang="zh-CN" sz="850" dirty="0" smtClean="0"/>
              <a:t>                            &lt;/Atom&gt;</a:t>
            </a:r>
            <a:br>
              <a:rPr lang="en-US" altLang="zh-CN" sz="850" dirty="0" smtClean="0"/>
            </a:br>
            <a:r>
              <a:rPr lang="en-US" altLang="zh-CN" sz="850" dirty="0" smtClean="0"/>
              <a:t>                        &lt;/</a:t>
            </a:r>
            <a:r>
              <a:rPr lang="en-US" altLang="zh-CN" sz="850" dirty="0" err="1" smtClean="0"/>
              <a:t>Neg</a:t>
            </a:r>
            <a:r>
              <a:rPr lang="en-US" altLang="zh-CN" sz="850" dirty="0" smtClean="0"/>
              <a:t>&gt;</a:t>
            </a:r>
            <a:br>
              <a:rPr lang="en-US" altLang="zh-CN" sz="850" dirty="0" smtClean="0"/>
            </a:br>
            <a:r>
              <a:rPr lang="en-US" altLang="zh-CN" sz="850" dirty="0" smtClean="0"/>
              <a:t>                    &lt;/</a:t>
            </a:r>
            <a:r>
              <a:rPr lang="en-US" altLang="zh-CN" sz="850" dirty="0" err="1" smtClean="0"/>
              <a:t>Naf</a:t>
            </a:r>
            <a:r>
              <a:rPr lang="en-US" altLang="zh-CN" sz="850" dirty="0" smtClean="0"/>
              <a:t>&gt;</a:t>
            </a:r>
            <a:br>
              <a:rPr lang="en-US" altLang="zh-CN" sz="850" dirty="0" smtClean="0"/>
            </a:br>
            <a:r>
              <a:rPr lang="en-US" altLang="zh-CN" sz="850" dirty="0" smtClean="0"/>
              <a:t>                &lt;/And&gt;</a:t>
            </a:r>
            <a:br>
              <a:rPr lang="en-US" altLang="zh-CN" sz="850" dirty="0" smtClean="0"/>
            </a:br>
            <a:r>
              <a:rPr lang="en-US" altLang="zh-CN" sz="850" dirty="0" smtClean="0"/>
              <a:t>            &lt;/if&gt;</a:t>
            </a:r>
            <a:br>
              <a:rPr lang="en-US" altLang="zh-CN" sz="850" dirty="0" smtClean="0"/>
            </a:br>
            <a:r>
              <a:rPr lang="en-US" altLang="zh-CN" sz="850" dirty="0" smtClean="0"/>
              <a:t>            &lt;then&gt;</a:t>
            </a:r>
            <a:br>
              <a:rPr lang="en-US" altLang="zh-CN" sz="850" dirty="0" smtClean="0"/>
            </a:br>
            <a:r>
              <a:rPr lang="en-US" altLang="zh-CN" sz="850" dirty="0" smtClean="0"/>
              <a:t>                &lt;Exists&gt;</a:t>
            </a:r>
            <a:br>
              <a:rPr lang="en-US" altLang="zh-CN" sz="850" dirty="0" smtClean="0"/>
            </a:br>
            <a:r>
              <a:rPr lang="en-US" altLang="zh-CN" sz="850" dirty="0" smtClean="0"/>
              <a:t>                    &lt;</a:t>
            </a:r>
            <a:r>
              <a:rPr lang="en-US" altLang="zh-CN" sz="850" dirty="0" err="1" smtClean="0"/>
              <a:t>Var</a:t>
            </a:r>
            <a:r>
              <a:rPr lang="en-US" altLang="zh-CN" sz="850" dirty="0" smtClean="0"/>
              <a:t>&gt;retailer&lt;/</a:t>
            </a:r>
            <a:r>
              <a:rPr lang="en-US" altLang="zh-CN" sz="850" dirty="0" err="1" smtClean="0"/>
              <a:t>Var</a:t>
            </a:r>
            <a:r>
              <a:rPr lang="en-US" altLang="zh-CN" sz="850" dirty="0" smtClean="0"/>
              <a:t>&gt;</a:t>
            </a:r>
            <a:br>
              <a:rPr lang="en-US" altLang="zh-CN" sz="850" dirty="0" smtClean="0"/>
            </a:br>
            <a:r>
              <a:rPr lang="en-US" altLang="zh-CN" sz="850" dirty="0" smtClean="0"/>
              <a:t>                    &lt;Or&gt;</a:t>
            </a:r>
            <a:br>
              <a:rPr lang="en-US" altLang="zh-CN" sz="850" dirty="0" smtClean="0"/>
            </a:br>
            <a:r>
              <a:rPr lang="en-US" altLang="zh-CN" sz="850" dirty="0" smtClean="0"/>
              <a:t>                        &lt;Atom&gt;</a:t>
            </a:r>
            <a:br>
              <a:rPr lang="en-US" altLang="zh-CN" sz="850" dirty="0" smtClean="0"/>
            </a:br>
            <a:r>
              <a:rPr lang="en-US" altLang="zh-CN" sz="850" dirty="0" smtClean="0"/>
              <a:t>                            &lt;</a:t>
            </a:r>
            <a:r>
              <a:rPr lang="en-US" altLang="zh-CN" sz="850" dirty="0" err="1" smtClean="0"/>
              <a:t>Rel</a:t>
            </a:r>
            <a:r>
              <a:rPr lang="en-US" altLang="zh-CN" sz="850" dirty="0" smtClean="0"/>
              <a:t>&gt;buy&lt;/</a:t>
            </a:r>
            <a:r>
              <a:rPr lang="en-US" altLang="zh-CN" sz="850" dirty="0" err="1" smtClean="0"/>
              <a:t>Rel</a:t>
            </a:r>
            <a:r>
              <a:rPr lang="en-US" altLang="zh-CN" sz="850" dirty="0" smtClean="0"/>
              <a:t>&gt;</a:t>
            </a:r>
            <a:br>
              <a:rPr lang="en-US" altLang="zh-CN" sz="850" dirty="0" smtClean="0"/>
            </a:br>
            <a:r>
              <a:rPr lang="en-US" altLang="zh-CN" sz="850" dirty="0" smtClean="0"/>
              <a:t>                            &lt;</a:t>
            </a:r>
            <a:r>
              <a:rPr lang="en-US" altLang="zh-CN" sz="850" dirty="0" err="1" smtClean="0"/>
              <a:t>Var</a:t>
            </a:r>
            <a:r>
              <a:rPr lang="en-US" altLang="zh-CN" sz="850" dirty="0" smtClean="0"/>
              <a:t>&gt;merchant&lt;/</a:t>
            </a:r>
            <a:r>
              <a:rPr lang="en-US" altLang="zh-CN" sz="850" dirty="0" err="1" smtClean="0"/>
              <a:t>Var</a:t>
            </a:r>
            <a:r>
              <a:rPr lang="en-US" altLang="zh-CN" sz="850" dirty="0" smtClean="0"/>
              <a:t>&gt;</a:t>
            </a:r>
            <a:br>
              <a:rPr lang="en-US" altLang="zh-CN" sz="850" dirty="0" smtClean="0"/>
            </a:br>
            <a:r>
              <a:rPr lang="en-US" altLang="zh-CN" sz="850" dirty="0" smtClean="0"/>
              <a:t>                            &lt;</a:t>
            </a:r>
            <a:r>
              <a:rPr lang="en-US" altLang="zh-CN" sz="850" dirty="0" err="1" smtClean="0"/>
              <a:t>Var</a:t>
            </a:r>
            <a:r>
              <a:rPr lang="en-US" altLang="zh-CN" sz="850" dirty="0" smtClean="0"/>
              <a:t>&gt;retailer&lt;/</a:t>
            </a:r>
            <a:r>
              <a:rPr lang="en-US" altLang="zh-CN" sz="850" dirty="0" err="1" smtClean="0"/>
              <a:t>Var</a:t>
            </a:r>
            <a:r>
              <a:rPr lang="en-US" altLang="zh-CN" sz="850" dirty="0" smtClean="0"/>
              <a:t>&gt;</a:t>
            </a:r>
            <a:br>
              <a:rPr lang="en-US" altLang="zh-CN" sz="850" dirty="0" smtClean="0"/>
            </a:br>
            <a:r>
              <a:rPr lang="en-US" altLang="zh-CN" sz="850" dirty="0" smtClean="0"/>
              <a:t>                            &lt;</a:t>
            </a:r>
            <a:r>
              <a:rPr lang="en-US" altLang="zh-CN" sz="850" dirty="0" err="1" smtClean="0"/>
              <a:t>Var</a:t>
            </a:r>
            <a:r>
              <a:rPr lang="en-US" altLang="zh-CN" sz="850" dirty="0" smtClean="0"/>
              <a:t>&gt;object&lt;/</a:t>
            </a:r>
            <a:r>
              <a:rPr lang="en-US" altLang="zh-CN" sz="850" dirty="0" err="1" smtClean="0"/>
              <a:t>Var</a:t>
            </a:r>
            <a:r>
              <a:rPr lang="en-US" altLang="zh-CN" sz="850" dirty="0" smtClean="0"/>
              <a:t>&gt;</a:t>
            </a:r>
            <a:br>
              <a:rPr lang="en-US" altLang="zh-CN" sz="850" dirty="0" smtClean="0"/>
            </a:br>
            <a:r>
              <a:rPr lang="en-US" altLang="zh-CN" sz="850" dirty="0" smtClean="0"/>
              <a:t>                        &lt;/Atom&gt;</a:t>
            </a:r>
            <a:br>
              <a:rPr lang="en-US" altLang="zh-CN" sz="850" dirty="0" smtClean="0"/>
            </a:br>
            <a:r>
              <a:rPr lang="en-US" altLang="zh-CN" sz="850" dirty="0" smtClean="0"/>
              <a:t>                        &lt;Atom&gt;</a:t>
            </a:r>
            <a:br>
              <a:rPr lang="en-US" altLang="zh-CN" sz="850" dirty="0" smtClean="0"/>
            </a:br>
            <a:r>
              <a:rPr lang="en-US" altLang="zh-CN" sz="850" dirty="0" smtClean="0"/>
              <a:t>                            &lt;</a:t>
            </a:r>
            <a:r>
              <a:rPr lang="en-US" altLang="zh-CN" sz="850" dirty="0" err="1" smtClean="0"/>
              <a:t>Rel</a:t>
            </a:r>
            <a:r>
              <a:rPr lang="en-US" altLang="zh-CN" sz="850" dirty="0" smtClean="0"/>
              <a:t>&gt;buy&lt;/</a:t>
            </a:r>
            <a:r>
              <a:rPr lang="en-US" altLang="zh-CN" sz="850" dirty="0" err="1" smtClean="0"/>
              <a:t>Rel</a:t>
            </a:r>
            <a:r>
              <a:rPr lang="en-US" altLang="zh-CN" sz="850" dirty="0" smtClean="0"/>
              <a:t>&gt;</a:t>
            </a:r>
            <a:br>
              <a:rPr lang="en-US" altLang="zh-CN" sz="850" dirty="0" smtClean="0"/>
            </a:br>
            <a:r>
              <a:rPr lang="en-US" altLang="zh-CN" sz="850" dirty="0" smtClean="0"/>
              <a:t>                            &lt;</a:t>
            </a:r>
            <a:r>
              <a:rPr lang="en-US" altLang="zh-CN" sz="850" dirty="0" err="1" smtClean="0"/>
              <a:t>Var</a:t>
            </a:r>
            <a:r>
              <a:rPr lang="en-US" altLang="zh-CN" sz="850" dirty="0" smtClean="0"/>
              <a:t>&gt;retailer&lt;/</a:t>
            </a:r>
            <a:r>
              <a:rPr lang="en-US" altLang="zh-CN" sz="850" dirty="0" err="1" smtClean="0"/>
              <a:t>Var</a:t>
            </a:r>
            <a:r>
              <a:rPr lang="en-US" altLang="zh-CN" sz="850" dirty="0" smtClean="0"/>
              <a:t>&gt;</a:t>
            </a:r>
            <a:br>
              <a:rPr lang="en-US" altLang="zh-CN" sz="850" dirty="0" smtClean="0"/>
            </a:br>
            <a:r>
              <a:rPr lang="en-US" altLang="zh-CN" sz="850" dirty="0" smtClean="0"/>
              <a:t>                            &lt;</a:t>
            </a:r>
            <a:r>
              <a:rPr lang="en-US" altLang="zh-CN" sz="850" dirty="0" err="1" smtClean="0"/>
              <a:t>Expr</a:t>
            </a:r>
            <a:r>
              <a:rPr lang="en-US" altLang="zh-CN" sz="850" dirty="0" smtClean="0"/>
              <a:t>&gt;</a:t>
            </a:r>
            <a:br>
              <a:rPr lang="en-US" altLang="zh-CN" sz="850" dirty="0" smtClean="0"/>
            </a:br>
            <a:r>
              <a:rPr lang="en-US" altLang="zh-CN" sz="850" dirty="0" smtClean="0"/>
              <a:t>                                &lt;Fun&gt;</a:t>
            </a:r>
            <a:r>
              <a:rPr lang="en-US" altLang="zh-CN" sz="850" dirty="0" err="1" smtClean="0"/>
              <a:t>factoryOf</a:t>
            </a:r>
            <a:r>
              <a:rPr lang="en-US" altLang="zh-CN" sz="850" dirty="0" smtClean="0"/>
              <a:t>&lt;/Fun&gt;</a:t>
            </a:r>
            <a:br>
              <a:rPr lang="en-US" altLang="zh-CN" sz="850" dirty="0" smtClean="0"/>
            </a:br>
            <a:r>
              <a:rPr lang="en-US" altLang="zh-CN" sz="850" dirty="0" smtClean="0"/>
              <a:t>                                &lt;</a:t>
            </a:r>
            <a:r>
              <a:rPr lang="en-US" altLang="zh-CN" sz="850" dirty="0" err="1" smtClean="0"/>
              <a:t>Var</a:t>
            </a:r>
            <a:r>
              <a:rPr lang="en-US" altLang="zh-CN" sz="850" dirty="0" smtClean="0"/>
              <a:t>&gt;retailer&lt;/</a:t>
            </a:r>
            <a:r>
              <a:rPr lang="en-US" altLang="zh-CN" sz="850" dirty="0" err="1" smtClean="0"/>
              <a:t>Var</a:t>
            </a:r>
            <a:r>
              <a:rPr lang="en-US" altLang="zh-CN" sz="850" dirty="0" smtClean="0"/>
              <a:t>&gt;</a:t>
            </a:r>
            <a:br>
              <a:rPr lang="en-US" altLang="zh-CN" sz="850" dirty="0" smtClean="0"/>
            </a:br>
            <a:r>
              <a:rPr lang="en-US" altLang="zh-CN" sz="850" dirty="0" smtClean="0"/>
              <a:t>                            &lt;/</a:t>
            </a:r>
            <a:r>
              <a:rPr lang="en-US" altLang="zh-CN" sz="850" dirty="0" err="1" smtClean="0"/>
              <a:t>Expr</a:t>
            </a:r>
            <a:r>
              <a:rPr lang="en-US" altLang="zh-CN" sz="850" dirty="0" smtClean="0"/>
              <a:t>&gt;</a:t>
            </a:r>
            <a:br>
              <a:rPr lang="en-US" altLang="zh-CN" sz="850" dirty="0" smtClean="0"/>
            </a:br>
            <a:r>
              <a:rPr lang="en-US" altLang="zh-CN" sz="850" dirty="0" smtClean="0"/>
              <a:t>                            &lt;</a:t>
            </a:r>
            <a:r>
              <a:rPr lang="en-US" altLang="zh-CN" sz="850" dirty="0" err="1" smtClean="0"/>
              <a:t>Var</a:t>
            </a:r>
            <a:r>
              <a:rPr lang="en-US" altLang="zh-CN" sz="850" dirty="0" smtClean="0"/>
              <a:t>&gt;object&lt;/</a:t>
            </a:r>
            <a:r>
              <a:rPr lang="en-US" altLang="zh-CN" sz="850" dirty="0" err="1" smtClean="0"/>
              <a:t>Var</a:t>
            </a:r>
            <a:r>
              <a:rPr lang="en-US" altLang="zh-CN" sz="850" dirty="0" smtClean="0"/>
              <a:t>&gt;</a:t>
            </a:r>
            <a:br>
              <a:rPr lang="en-US" altLang="zh-CN" sz="850" dirty="0" smtClean="0"/>
            </a:br>
            <a:r>
              <a:rPr lang="en-US" altLang="zh-CN" sz="850" dirty="0" smtClean="0"/>
              <a:t>                        &lt;/Atom&gt;</a:t>
            </a:r>
            <a:br>
              <a:rPr lang="en-US" altLang="zh-CN" sz="850" dirty="0" smtClean="0"/>
            </a:br>
            <a:r>
              <a:rPr lang="en-US" altLang="zh-CN" sz="850" dirty="0" smtClean="0"/>
              <a:t>                    &lt;/Or&gt;</a:t>
            </a:r>
            <a:br>
              <a:rPr lang="en-US" altLang="zh-CN" sz="850" dirty="0" smtClean="0"/>
            </a:br>
            <a:r>
              <a:rPr lang="en-US" altLang="zh-CN" sz="850" dirty="0" smtClean="0"/>
              <a:t>                &lt;/Exists&gt;</a:t>
            </a:r>
            <a:br>
              <a:rPr lang="en-US" altLang="zh-CN" sz="850" dirty="0" smtClean="0"/>
            </a:br>
            <a:r>
              <a:rPr lang="en-US" altLang="zh-CN" sz="850" dirty="0" smtClean="0"/>
              <a:t>            &lt;/then&gt;</a:t>
            </a:r>
            <a:br>
              <a:rPr lang="en-US" altLang="zh-CN" sz="850" dirty="0" smtClean="0"/>
            </a:br>
            <a:r>
              <a:rPr lang="en-US" altLang="zh-CN" sz="850" dirty="0" smtClean="0"/>
              <a:t>        &lt;/Implies&gt;</a:t>
            </a:r>
            <a:br>
              <a:rPr lang="en-US" altLang="zh-CN" sz="850" dirty="0" smtClean="0"/>
            </a:br>
            <a:r>
              <a:rPr lang="en-US" altLang="zh-CN" sz="850" dirty="0" smtClean="0"/>
              <a:t>    &lt;/Assert&gt;</a:t>
            </a:r>
            <a:br>
              <a:rPr lang="en-US" altLang="zh-CN" sz="850" dirty="0" smtClean="0"/>
            </a:br>
            <a:r>
              <a:rPr lang="en-US" altLang="zh-CN" sz="850" dirty="0" smtClean="0"/>
              <a:t>&lt;/</a:t>
            </a:r>
            <a:r>
              <a:rPr lang="en-US" altLang="zh-CN" sz="850" dirty="0" err="1" smtClean="0"/>
              <a:t>RuleML</a:t>
            </a:r>
            <a:r>
              <a:rPr lang="en-US" altLang="zh-CN" sz="850" dirty="0" smtClean="0"/>
              <a:t>&gt;</a:t>
            </a:r>
          </a:p>
        </p:txBody>
      </p:sp>
      <p:sp>
        <p:nvSpPr>
          <p:cNvPr id="11" name="文本占位符 5"/>
          <p:cNvSpPr>
            <a:spLocks noGrp="1"/>
          </p:cNvSpPr>
          <p:nvPr>
            <p:ph type="body" idx="1"/>
          </p:nvPr>
        </p:nvSpPr>
        <p:spPr>
          <a:xfrm>
            <a:off x="179512" y="404664"/>
            <a:ext cx="3240360" cy="360040"/>
          </a:xfrm>
        </p:spPr>
        <p:txBody>
          <a:bodyPr>
            <a:normAutofit fontScale="85000" lnSpcReduction="20000"/>
          </a:bodyPr>
          <a:lstStyle/>
          <a:p>
            <a:r>
              <a:rPr lang="en-US" altLang="zh-CN" dirty="0" smtClean="0"/>
              <a:t>The  buy4.ruleml document</a:t>
            </a:r>
            <a:endParaRPr lang="zh-CN" altLang="en-US" dirty="0"/>
          </a:p>
        </p:txBody>
      </p:sp>
      <p:sp>
        <p:nvSpPr>
          <p:cNvPr id="12" name="文本占位符 6"/>
          <p:cNvSpPr>
            <a:spLocks noGrp="1"/>
          </p:cNvSpPr>
          <p:nvPr>
            <p:ph type="body" sz="quarter" idx="3"/>
          </p:nvPr>
        </p:nvSpPr>
        <p:spPr>
          <a:xfrm>
            <a:off x="4283968" y="620688"/>
            <a:ext cx="4617839" cy="648072"/>
          </a:xfrm>
        </p:spPr>
        <p:txBody>
          <a:bodyPr>
            <a:normAutofit lnSpcReduction="10000"/>
          </a:bodyPr>
          <a:lstStyle/>
          <a:p>
            <a:pPr>
              <a:lnSpc>
                <a:spcPct val="80000"/>
              </a:lnSpc>
            </a:pPr>
            <a:r>
              <a:rPr lang="en-US" altLang="zh-CN" sz="1600" dirty="0" smtClean="0"/>
              <a:t>The validation result for the buy4.ruleml document when we validated it with </a:t>
            </a:r>
            <a:r>
              <a:rPr lang="en-US" altLang="zh-CN" sz="1600" dirty="0" err="1" smtClean="0"/>
              <a:t>Nafnegdishornlog</a:t>
            </a:r>
            <a:r>
              <a:rPr lang="en-US" altLang="zh-CN" sz="1600" dirty="0" smtClean="0"/>
              <a:t>+ schema. </a:t>
            </a:r>
            <a:endParaRPr lang="zh-CN" altLang="en-US" sz="1600" dirty="0"/>
          </a:p>
        </p:txBody>
      </p:sp>
      <p:pic>
        <p:nvPicPr>
          <p:cNvPr id="8" name="图片 7" descr="搜狗截图20141115085819.png"/>
          <p:cNvPicPr>
            <a:picLocks noChangeAspect="1"/>
          </p:cNvPicPr>
          <p:nvPr/>
        </p:nvPicPr>
        <p:blipFill>
          <a:blip r:embed="rId3" cstate="print"/>
          <a:stretch>
            <a:fillRect/>
          </a:stretch>
        </p:blipFill>
        <p:spPr>
          <a:xfrm>
            <a:off x="2843808" y="1556792"/>
            <a:ext cx="5832648" cy="4464496"/>
          </a:xfrm>
          <a:prstGeom prst="rect">
            <a:avLst/>
          </a:prstGeom>
        </p:spPr>
      </p:pic>
      <p:sp>
        <p:nvSpPr>
          <p:cNvPr id="7" name="Slide Number Placeholder 6"/>
          <p:cNvSpPr>
            <a:spLocks noGrp="1"/>
          </p:cNvSpPr>
          <p:nvPr>
            <p:ph type="sldNum" sz="quarter" idx="12"/>
          </p:nvPr>
        </p:nvSpPr>
        <p:spPr/>
        <p:txBody>
          <a:bodyPr/>
          <a:lstStyle/>
          <a:p>
            <a:fld id="{9E73ED79-0224-4F98-A273-08B74C191047}" type="slidenum">
              <a:rPr lang="en-IN" smtClean="0"/>
              <a:pPr/>
              <a:t>21</a:t>
            </a:fld>
            <a:endParaRPr lang="en-IN"/>
          </a:p>
        </p:txBody>
      </p:sp>
      <p:sp>
        <p:nvSpPr>
          <p:cNvPr id="10" name="标题 8"/>
          <p:cNvSpPr txBox="1">
            <a:spLocks/>
          </p:cNvSpPr>
          <p:nvPr/>
        </p:nvSpPr>
        <p:spPr>
          <a:xfrm>
            <a:off x="0" y="0"/>
            <a:ext cx="9361040" cy="54868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CN" sz="3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j-cs"/>
              </a:rPr>
              <a:t>Buy4.ruleml As A </a:t>
            </a:r>
            <a:r>
              <a:rPr kumimoji="0" lang="en-US" altLang="zh-CN" sz="3000" b="1" i="0" u="none" strike="noStrike" kern="1200" cap="none" spc="0" normalizeH="0" baseline="0" noProof="0" dirty="0" err="1" smtClean="0">
                <a:ln>
                  <a:noFill/>
                </a:ln>
                <a:solidFill>
                  <a:srgbClr val="C00000"/>
                </a:solidFill>
                <a:effectLst>
                  <a:outerShdw blurRad="38100" dist="38100" dir="2700000" algn="tl">
                    <a:srgbClr val="000000">
                      <a:alpha val="43137"/>
                    </a:srgbClr>
                  </a:outerShdw>
                </a:effectLst>
                <a:uLnTx/>
                <a:uFillTx/>
                <a:latin typeface="+mj-lt"/>
                <a:ea typeface="+mj-ea"/>
                <a:cs typeface="+mj-cs"/>
              </a:rPr>
              <a:t>Nafnegdishornlog</a:t>
            </a:r>
            <a:r>
              <a:rPr kumimoji="0" lang="en-US" altLang="zh-CN" sz="3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j-cs"/>
              </a:rPr>
              <a:t>+ Example</a:t>
            </a:r>
            <a:endParaRPr kumimoji="0" lang="zh-CN" altLang="en-US" sz="3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4"/>
          <p:cNvSpPr txBox="1">
            <a:spLocks/>
          </p:cNvSpPr>
          <p:nvPr/>
        </p:nvSpPr>
        <p:spPr>
          <a:xfrm>
            <a:off x="395536" y="3789040"/>
            <a:ext cx="4680520" cy="576064"/>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The analysis: </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6" name="内容占位符 5"/>
          <p:cNvSpPr>
            <a:spLocks noGrp="1"/>
          </p:cNvSpPr>
          <p:nvPr>
            <p:ph sz="quarter" idx="4294967295"/>
          </p:nvPr>
        </p:nvSpPr>
        <p:spPr>
          <a:xfrm>
            <a:off x="467544" y="4293096"/>
            <a:ext cx="8532440" cy="2193107"/>
          </a:xfrm>
        </p:spPr>
        <p:txBody>
          <a:bodyPr>
            <a:normAutofit fontScale="85000" lnSpcReduction="10000"/>
          </a:bodyPr>
          <a:lstStyle/>
          <a:p>
            <a:r>
              <a:rPr lang="en-US" altLang="zh-CN" sz="2800" dirty="0" smtClean="0"/>
              <a:t>The buy4.ruleml document is an example for </a:t>
            </a:r>
            <a:r>
              <a:rPr lang="en-US" altLang="zh-CN" sz="2800" dirty="0" err="1" smtClean="0"/>
              <a:t>Nafnegdishornlog</a:t>
            </a:r>
            <a:r>
              <a:rPr lang="en-US" altLang="zh-CN" sz="2800" dirty="0" smtClean="0"/>
              <a:t>+ and it is a counter-example for Hornlog+, because of the feature &lt;</a:t>
            </a:r>
            <a:r>
              <a:rPr lang="en-US" altLang="zh-CN" sz="2800" dirty="0" err="1" smtClean="0"/>
              <a:t>Naf</a:t>
            </a:r>
            <a:r>
              <a:rPr lang="en-US" altLang="zh-CN" sz="2800" dirty="0" smtClean="0"/>
              <a:t>&gt;, &lt;</a:t>
            </a:r>
            <a:r>
              <a:rPr lang="en-US" altLang="zh-CN" sz="2800" dirty="0" err="1" smtClean="0"/>
              <a:t>Neg</a:t>
            </a:r>
            <a:r>
              <a:rPr lang="en-US" altLang="zh-CN" sz="2800" dirty="0" smtClean="0"/>
              <a:t>&gt; and disjunctive head.</a:t>
            </a:r>
          </a:p>
          <a:p>
            <a:r>
              <a:rPr lang="en-US" altLang="zh-CN" sz="2800" dirty="0" smtClean="0"/>
              <a:t>The buy4.ruleml document is not only counter-example for Hornlog+, but also for the lower sublanguages such as </a:t>
            </a:r>
            <a:r>
              <a:rPr lang="en-US" altLang="zh-CN" sz="2800" dirty="0" err="1" smtClean="0"/>
              <a:t>Datalog</a:t>
            </a:r>
            <a:r>
              <a:rPr lang="en-US" altLang="zh-CN" sz="2800" dirty="0" smtClean="0"/>
              <a:t>+ and Hornlog.</a:t>
            </a:r>
          </a:p>
          <a:p>
            <a:endParaRPr lang="en-US" altLang="zh-CN" sz="3600" dirty="0" smtClean="0"/>
          </a:p>
          <a:p>
            <a:endParaRPr lang="en-US" altLang="zh-CN" sz="4000" dirty="0" smtClean="0"/>
          </a:p>
          <a:p>
            <a:pPr>
              <a:buNone/>
            </a:pPr>
            <a:endParaRPr lang="zh-CN" altLang="en-US" dirty="0"/>
          </a:p>
        </p:txBody>
      </p:sp>
      <p:sp>
        <p:nvSpPr>
          <p:cNvPr id="18" name="文本占位符 6"/>
          <p:cNvSpPr>
            <a:spLocks noGrp="1"/>
          </p:cNvSpPr>
          <p:nvPr>
            <p:ph type="body" idx="4294967295"/>
          </p:nvPr>
        </p:nvSpPr>
        <p:spPr>
          <a:xfrm>
            <a:off x="251520" y="980727"/>
            <a:ext cx="7992888" cy="648047"/>
          </a:xfrm>
        </p:spPr>
        <p:txBody>
          <a:bodyPr>
            <a:normAutofit/>
          </a:bodyPr>
          <a:lstStyle/>
          <a:p>
            <a:pPr>
              <a:lnSpc>
                <a:spcPct val="80000"/>
              </a:lnSpc>
            </a:pPr>
            <a:r>
              <a:rPr lang="en-US" altLang="zh-CN" sz="2000" b="1" dirty="0" smtClean="0"/>
              <a:t>The validation result for the buy4.ruleml document when we validated it with Hornlog+ schema. </a:t>
            </a:r>
            <a:endParaRPr lang="zh-CN" altLang="en-US" sz="2000" b="1" dirty="0"/>
          </a:p>
        </p:txBody>
      </p:sp>
      <p:pic>
        <p:nvPicPr>
          <p:cNvPr id="9" name="内容占位符 8" descr="搜狗截图20141115085711.png"/>
          <p:cNvPicPr>
            <a:picLocks noGrp="1" noChangeAspect="1"/>
          </p:cNvPicPr>
          <p:nvPr>
            <p:ph sz="half" idx="2"/>
          </p:nvPr>
        </p:nvPicPr>
        <p:blipFill>
          <a:blip r:embed="rId2" cstate="print"/>
          <a:stretch>
            <a:fillRect/>
          </a:stretch>
        </p:blipFill>
        <p:spPr>
          <a:xfrm>
            <a:off x="827584" y="1556792"/>
            <a:ext cx="7560840" cy="2232248"/>
          </a:xfrm>
        </p:spPr>
      </p:pic>
      <p:sp>
        <p:nvSpPr>
          <p:cNvPr id="7" name="Slide Number Placeholder 6"/>
          <p:cNvSpPr>
            <a:spLocks noGrp="1"/>
          </p:cNvSpPr>
          <p:nvPr>
            <p:ph type="sldNum" sz="quarter" idx="12"/>
          </p:nvPr>
        </p:nvSpPr>
        <p:spPr/>
        <p:txBody>
          <a:bodyPr/>
          <a:lstStyle/>
          <a:p>
            <a:fld id="{9E73ED79-0224-4F98-A273-08B74C191047}" type="slidenum">
              <a:rPr lang="en-IN" smtClean="0"/>
              <a:pPr/>
              <a:t>22</a:t>
            </a:fld>
            <a:endParaRPr lang="en-IN"/>
          </a:p>
        </p:txBody>
      </p:sp>
      <p:sp>
        <p:nvSpPr>
          <p:cNvPr id="10" name="标题 8"/>
          <p:cNvSpPr>
            <a:spLocks noGrp="1"/>
          </p:cNvSpPr>
          <p:nvPr>
            <p:ph type="title"/>
          </p:nvPr>
        </p:nvSpPr>
        <p:spPr>
          <a:xfrm>
            <a:off x="0" y="116632"/>
            <a:ext cx="9144000" cy="792088"/>
          </a:xfrm>
        </p:spPr>
        <p:txBody>
          <a:bodyPr>
            <a:noAutofit/>
          </a:bodyPr>
          <a:lstStyle/>
          <a:p>
            <a:r>
              <a:rPr lang="en-US" altLang="zh-CN" sz="3200" b="1" dirty="0" smtClean="0">
                <a:solidFill>
                  <a:srgbClr val="C00000"/>
                </a:solidFill>
                <a:effectLst>
                  <a:outerShdw blurRad="38100" dist="38100" dir="2700000" algn="tl">
                    <a:srgbClr val="000000">
                      <a:alpha val="43137"/>
                    </a:srgbClr>
                  </a:outerShdw>
                </a:effectLst>
              </a:rPr>
              <a:t>Buy4.ruleml As A </a:t>
            </a:r>
            <a:r>
              <a:rPr lang="en-US" altLang="zh-CN" sz="3200" b="1" dirty="0" err="1" smtClean="0">
                <a:solidFill>
                  <a:srgbClr val="C00000"/>
                </a:solidFill>
                <a:effectLst>
                  <a:outerShdw blurRad="38100" dist="38100" dir="2700000" algn="tl">
                    <a:srgbClr val="000000">
                      <a:alpha val="43137"/>
                    </a:srgbClr>
                  </a:outerShdw>
                </a:effectLst>
              </a:rPr>
              <a:t>Hornlog</a:t>
            </a:r>
            <a:r>
              <a:rPr lang="en-US" altLang="zh-CN" sz="3200" b="1" dirty="0" smtClean="0">
                <a:solidFill>
                  <a:srgbClr val="C00000"/>
                </a:solidFill>
                <a:effectLst>
                  <a:outerShdw blurRad="38100" dist="38100" dir="2700000" algn="tl">
                    <a:srgbClr val="000000">
                      <a:alpha val="43137"/>
                    </a:srgbClr>
                  </a:outerShdw>
                </a:effectLst>
              </a:rPr>
              <a:t>+ Counter-Example</a:t>
            </a:r>
            <a:endParaRPr lang="zh-CN" altLang="en-US" sz="3200" b="1" dirty="0" smtClean="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2"/>
          <p:cNvSpPr>
            <a:spLocks noGrp="1"/>
          </p:cNvSpPr>
          <p:nvPr>
            <p:ph sz="half" idx="2"/>
          </p:nvPr>
        </p:nvSpPr>
        <p:spPr>
          <a:xfrm>
            <a:off x="4572000" y="692696"/>
            <a:ext cx="3822576" cy="936104"/>
          </a:xfrm>
        </p:spPr>
        <p:txBody>
          <a:bodyPr/>
          <a:lstStyle/>
          <a:p>
            <a:pPr>
              <a:buNone/>
            </a:pPr>
            <a:r>
              <a:rPr lang="en-US" altLang="zh-CN" dirty="0" smtClean="0"/>
              <a:t>    </a:t>
            </a:r>
          </a:p>
          <a:p>
            <a:pPr>
              <a:buNone/>
            </a:pPr>
            <a:endParaRPr lang="zh-CN" altLang="en-US" dirty="0"/>
          </a:p>
        </p:txBody>
      </p:sp>
      <p:sp>
        <p:nvSpPr>
          <p:cNvPr id="15" name="TextBox 14"/>
          <p:cNvSpPr txBox="1"/>
          <p:nvPr/>
        </p:nvSpPr>
        <p:spPr>
          <a:xfrm>
            <a:off x="179512" y="1153681"/>
            <a:ext cx="2808312" cy="5704319"/>
          </a:xfrm>
          <a:prstGeom prst="rect">
            <a:avLst/>
          </a:prstGeom>
          <a:noFill/>
        </p:spPr>
        <p:txBody>
          <a:bodyPr wrap="square" rtlCol="0">
            <a:spAutoFit/>
          </a:bodyPr>
          <a:lstStyle/>
          <a:p>
            <a:r>
              <a:rPr lang="en-US" altLang="zh-CN" sz="1200" dirty="0" smtClean="0"/>
              <a:t>&lt;</a:t>
            </a:r>
            <a:r>
              <a:rPr lang="en-US" altLang="zh-CN" sz="1200" dirty="0" err="1" smtClean="0"/>
              <a:t>RuleML</a:t>
            </a:r>
            <a:r>
              <a:rPr lang="en-US" altLang="zh-CN" sz="1200" dirty="0" smtClean="0"/>
              <a:t> </a:t>
            </a:r>
            <a:r>
              <a:rPr lang="en-US" altLang="zh-CN" sz="1200" dirty="0" err="1" smtClean="0"/>
              <a:t>xmlns</a:t>
            </a:r>
            <a:r>
              <a:rPr lang="en-US" altLang="zh-CN" sz="1200" dirty="0" smtClean="0"/>
              <a:t>="http://ruleml.org/spec"&gt;</a:t>
            </a:r>
          </a:p>
          <a:p>
            <a:r>
              <a:rPr lang="en-US" altLang="zh-CN" sz="1200" dirty="0" smtClean="0"/>
              <a:t>    &lt;Assert </a:t>
            </a:r>
            <a:r>
              <a:rPr lang="en-US" altLang="zh-CN" sz="1200" dirty="0" err="1" smtClean="0"/>
              <a:t>mapClosure</a:t>
            </a:r>
            <a:r>
              <a:rPr lang="en-US" altLang="zh-CN" sz="1200" dirty="0" smtClean="0"/>
              <a:t>="universal"&gt;</a:t>
            </a:r>
          </a:p>
          <a:p>
            <a:r>
              <a:rPr lang="en-US" altLang="zh-CN" sz="1200" dirty="0" smtClean="0"/>
              <a:t>        &lt;Implies&gt;</a:t>
            </a:r>
          </a:p>
          <a:p>
            <a:r>
              <a:rPr lang="en-US" altLang="zh-CN" sz="1200" dirty="0" smtClean="0"/>
              <a:t>            &lt;if&gt;</a:t>
            </a:r>
          </a:p>
          <a:p>
            <a:r>
              <a:rPr lang="en-US" altLang="zh-CN" sz="1200" dirty="0" smtClean="0"/>
              <a:t>                &lt;And&gt;</a:t>
            </a:r>
          </a:p>
          <a:p>
            <a:r>
              <a:rPr lang="en-US" altLang="zh-CN" sz="1200" dirty="0" smtClean="0"/>
              <a:t>                    &lt;Atom&gt;</a:t>
            </a:r>
          </a:p>
          <a:p>
            <a:r>
              <a:rPr lang="en-US" altLang="zh-CN" sz="1200" dirty="0" smtClean="0"/>
              <a:t>                        &lt;</a:t>
            </a:r>
            <a:r>
              <a:rPr lang="en-US" altLang="zh-CN" sz="1200" dirty="0" err="1" smtClean="0"/>
              <a:t>Rel</a:t>
            </a:r>
            <a:r>
              <a:rPr lang="en-US" altLang="zh-CN" sz="1200" dirty="0" smtClean="0"/>
              <a:t>&gt;owns&lt;/</a:t>
            </a:r>
            <a:r>
              <a:rPr lang="en-US" altLang="zh-CN" sz="1200" dirty="0" err="1" smtClean="0"/>
              <a:t>Rel</a:t>
            </a:r>
            <a:r>
              <a:rPr lang="en-US" altLang="zh-CN" sz="1200" dirty="0" smtClean="0"/>
              <a:t>&gt;</a:t>
            </a:r>
          </a:p>
          <a:p>
            <a:r>
              <a:rPr lang="en-US" altLang="zh-CN" sz="1200" dirty="0" smtClean="0"/>
              <a:t>                        &lt;</a:t>
            </a:r>
            <a:r>
              <a:rPr lang="en-US" altLang="zh-CN" sz="1200" dirty="0" err="1" smtClean="0"/>
              <a:t>Ind</a:t>
            </a:r>
            <a:r>
              <a:rPr lang="en-US" altLang="zh-CN" sz="1200" dirty="0" smtClean="0"/>
              <a:t>&gt;</a:t>
            </a:r>
            <a:r>
              <a:rPr lang="en-US" altLang="zh-CN" sz="1200" dirty="0" err="1" smtClean="0"/>
              <a:t>Criss</a:t>
            </a:r>
            <a:r>
              <a:rPr lang="en-US" altLang="zh-CN" sz="1200" dirty="0" smtClean="0"/>
              <a:t>&lt;/</a:t>
            </a:r>
            <a:r>
              <a:rPr lang="en-US" altLang="zh-CN" sz="1200" dirty="0" err="1" smtClean="0"/>
              <a:t>Ind</a:t>
            </a:r>
            <a:r>
              <a:rPr lang="en-US" altLang="zh-CN" sz="1200" dirty="0" smtClean="0"/>
              <a:t>&gt;</a:t>
            </a:r>
          </a:p>
          <a:p>
            <a:r>
              <a:rPr lang="en-US" altLang="zh-CN" sz="1200" dirty="0" smtClean="0"/>
              <a:t>                        &lt;</a:t>
            </a:r>
            <a:r>
              <a:rPr lang="en-US" altLang="zh-CN" sz="1200" dirty="0" err="1" smtClean="0"/>
              <a:t>Ind</a:t>
            </a:r>
            <a:r>
              <a:rPr lang="en-US" altLang="zh-CN" sz="1200" dirty="0" smtClean="0"/>
              <a:t>&gt;house1&lt;/</a:t>
            </a:r>
            <a:r>
              <a:rPr lang="en-US" altLang="zh-CN" sz="1200" dirty="0" err="1" smtClean="0"/>
              <a:t>Ind</a:t>
            </a:r>
            <a:r>
              <a:rPr lang="en-US" altLang="zh-CN" sz="1200" dirty="0" smtClean="0"/>
              <a:t>&gt;</a:t>
            </a:r>
          </a:p>
          <a:p>
            <a:r>
              <a:rPr lang="en-US" altLang="zh-CN" sz="1200" dirty="0" smtClean="0"/>
              <a:t>                    &lt;/Atom&gt;</a:t>
            </a:r>
          </a:p>
          <a:p>
            <a:r>
              <a:rPr lang="en-US" altLang="zh-CN" sz="1200" dirty="0" smtClean="0"/>
              <a:t>                    &lt;Atom&gt;</a:t>
            </a:r>
          </a:p>
          <a:p>
            <a:r>
              <a:rPr lang="en-US" altLang="zh-CN" sz="1200" dirty="0" smtClean="0"/>
              <a:t>                        &lt;</a:t>
            </a:r>
            <a:r>
              <a:rPr lang="en-US" altLang="zh-CN" sz="1200" dirty="0" err="1" smtClean="0"/>
              <a:t>Rel</a:t>
            </a:r>
            <a:r>
              <a:rPr lang="en-US" altLang="zh-CN" sz="1200" dirty="0" smtClean="0"/>
              <a:t>&gt;owns&lt;/</a:t>
            </a:r>
            <a:r>
              <a:rPr lang="en-US" altLang="zh-CN" sz="1200" dirty="0" err="1" smtClean="0"/>
              <a:t>Rel</a:t>
            </a:r>
            <a:r>
              <a:rPr lang="en-US" altLang="zh-CN" sz="1200" dirty="0" smtClean="0"/>
              <a:t>&gt;</a:t>
            </a:r>
          </a:p>
          <a:p>
            <a:r>
              <a:rPr lang="en-US" altLang="zh-CN" sz="1200" dirty="0" smtClean="0"/>
              <a:t>                        &lt;</a:t>
            </a:r>
            <a:r>
              <a:rPr lang="en-US" altLang="zh-CN" sz="1200" dirty="0" err="1" smtClean="0"/>
              <a:t>Ind</a:t>
            </a:r>
            <a:r>
              <a:rPr lang="en-US" altLang="zh-CN" sz="1200" dirty="0" smtClean="0"/>
              <a:t>&gt;Kristen&lt;/</a:t>
            </a:r>
            <a:r>
              <a:rPr lang="en-US" altLang="zh-CN" sz="1200" dirty="0" err="1" smtClean="0"/>
              <a:t>Ind</a:t>
            </a:r>
            <a:r>
              <a:rPr lang="en-US" altLang="zh-CN" sz="1200" dirty="0" smtClean="0"/>
              <a:t>&gt;</a:t>
            </a:r>
          </a:p>
          <a:p>
            <a:r>
              <a:rPr lang="en-US" altLang="zh-CN" sz="1200" dirty="0" smtClean="0"/>
              <a:t>                        &lt;</a:t>
            </a:r>
            <a:r>
              <a:rPr lang="en-US" altLang="zh-CN" sz="1200" dirty="0" err="1" smtClean="0"/>
              <a:t>Ind</a:t>
            </a:r>
            <a:r>
              <a:rPr lang="en-US" altLang="zh-CN" sz="1200" dirty="0" smtClean="0"/>
              <a:t>&gt;house2&lt;/</a:t>
            </a:r>
            <a:r>
              <a:rPr lang="en-US" altLang="zh-CN" sz="1200" dirty="0" err="1" smtClean="0"/>
              <a:t>Ind</a:t>
            </a:r>
            <a:r>
              <a:rPr lang="en-US" altLang="zh-CN" sz="1200" dirty="0" smtClean="0"/>
              <a:t>&gt;</a:t>
            </a:r>
          </a:p>
          <a:p>
            <a:r>
              <a:rPr lang="en-US" altLang="zh-CN" sz="1200" dirty="0" smtClean="0"/>
              <a:t>                        &lt;</a:t>
            </a:r>
            <a:r>
              <a:rPr lang="en-US" altLang="zh-CN" sz="1200" dirty="0" err="1" smtClean="0"/>
              <a:t>Expr</a:t>
            </a:r>
            <a:r>
              <a:rPr lang="en-US" altLang="zh-CN" sz="1200" dirty="0" smtClean="0"/>
              <a:t>&gt;</a:t>
            </a:r>
          </a:p>
          <a:p>
            <a:r>
              <a:rPr lang="en-US" altLang="zh-CN" sz="1200" dirty="0" smtClean="0"/>
              <a:t>                            &lt;Fun&gt;</a:t>
            </a:r>
            <a:r>
              <a:rPr lang="en-US" altLang="zh-CN" sz="1200" dirty="0" err="1" smtClean="0"/>
              <a:t>wifeOf</a:t>
            </a:r>
            <a:r>
              <a:rPr lang="en-US" altLang="zh-CN" sz="1200" dirty="0" smtClean="0"/>
              <a:t>&lt;/Fun&gt;</a:t>
            </a:r>
          </a:p>
          <a:p>
            <a:r>
              <a:rPr lang="en-US" altLang="zh-CN" sz="1200" dirty="0" smtClean="0"/>
              <a:t>                            &lt;</a:t>
            </a:r>
            <a:r>
              <a:rPr lang="en-US" altLang="zh-CN" sz="1200" dirty="0" err="1" smtClean="0"/>
              <a:t>Ind</a:t>
            </a:r>
            <a:r>
              <a:rPr lang="en-US" altLang="zh-CN" sz="1200" dirty="0" smtClean="0"/>
              <a:t>&gt;</a:t>
            </a:r>
            <a:r>
              <a:rPr lang="en-US" altLang="zh-CN" sz="1200" dirty="0" err="1" smtClean="0"/>
              <a:t>Criss</a:t>
            </a:r>
            <a:r>
              <a:rPr lang="en-US" altLang="zh-CN" sz="1200" dirty="0" smtClean="0"/>
              <a:t>&lt;/</a:t>
            </a:r>
            <a:r>
              <a:rPr lang="en-US" altLang="zh-CN" sz="1200" dirty="0" err="1" smtClean="0"/>
              <a:t>Ind</a:t>
            </a:r>
            <a:r>
              <a:rPr lang="en-US" altLang="zh-CN" sz="1200" dirty="0" smtClean="0"/>
              <a:t>&gt;</a:t>
            </a:r>
          </a:p>
          <a:p>
            <a:r>
              <a:rPr lang="en-US" altLang="zh-CN" sz="1200" dirty="0" smtClean="0"/>
              <a:t>                        &lt;/</a:t>
            </a:r>
            <a:r>
              <a:rPr lang="en-US" altLang="zh-CN" sz="1200" dirty="0" err="1" smtClean="0"/>
              <a:t>Expr</a:t>
            </a:r>
            <a:r>
              <a:rPr lang="en-US" altLang="zh-CN" sz="1200" dirty="0" smtClean="0"/>
              <a:t>&gt;</a:t>
            </a:r>
          </a:p>
          <a:p>
            <a:r>
              <a:rPr lang="en-US" altLang="zh-CN" sz="1200" dirty="0" smtClean="0"/>
              <a:t>                    &lt;/Atom&gt;</a:t>
            </a:r>
          </a:p>
          <a:p>
            <a:r>
              <a:rPr lang="en-US" altLang="zh-CN" sz="1200" dirty="0" smtClean="0"/>
              <a:t>                &lt;/And&gt;</a:t>
            </a:r>
          </a:p>
          <a:p>
            <a:r>
              <a:rPr lang="en-US" altLang="zh-CN" sz="1200" dirty="0" smtClean="0"/>
              <a:t>            &lt;/if&gt;</a:t>
            </a:r>
          </a:p>
          <a:p>
            <a:r>
              <a:rPr lang="en-US" altLang="zh-CN" sz="1200" dirty="0" smtClean="0"/>
              <a:t>            &lt;then&gt;</a:t>
            </a:r>
          </a:p>
          <a:p>
            <a:r>
              <a:rPr lang="en-US" altLang="zh-CN" sz="1200" dirty="0" smtClean="0"/>
              <a:t>                &lt;Equal&gt;</a:t>
            </a:r>
          </a:p>
          <a:p>
            <a:r>
              <a:rPr lang="en-US" altLang="zh-CN" sz="1200" dirty="0" smtClean="0"/>
              <a:t>                    &lt;</a:t>
            </a:r>
            <a:r>
              <a:rPr lang="en-US" altLang="zh-CN" sz="1200" dirty="0" err="1" smtClean="0"/>
              <a:t>Ind</a:t>
            </a:r>
            <a:r>
              <a:rPr lang="en-US" altLang="zh-CN" sz="1200" dirty="0" smtClean="0"/>
              <a:t>&gt;house1&lt;/</a:t>
            </a:r>
            <a:r>
              <a:rPr lang="en-US" altLang="zh-CN" sz="1200" dirty="0" err="1" smtClean="0"/>
              <a:t>Ind</a:t>
            </a:r>
            <a:r>
              <a:rPr lang="en-US" altLang="zh-CN" sz="1200" dirty="0" smtClean="0"/>
              <a:t>&gt;</a:t>
            </a:r>
          </a:p>
          <a:p>
            <a:r>
              <a:rPr lang="en-US" altLang="zh-CN" sz="1200" dirty="0" smtClean="0"/>
              <a:t>                    &lt;</a:t>
            </a:r>
            <a:r>
              <a:rPr lang="en-US" altLang="zh-CN" sz="1200" dirty="0" err="1" smtClean="0"/>
              <a:t>Ind</a:t>
            </a:r>
            <a:r>
              <a:rPr lang="en-US" altLang="zh-CN" sz="1200" dirty="0" smtClean="0"/>
              <a:t>&gt;house2&lt;/</a:t>
            </a:r>
            <a:r>
              <a:rPr lang="en-US" altLang="zh-CN" sz="1200" dirty="0" err="1" smtClean="0"/>
              <a:t>Ind</a:t>
            </a:r>
            <a:r>
              <a:rPr lang="en-US" altLang="zh-CN" sz="1200" dirty="0" smtClean="0"/>
              <a:t>&gt;</a:t>
            </a:r>
          </a:p>
          <a:p>
            <a:r>
              <a:rPr lang="en-US" altLang="zh-CN" sz="1200" dirty="0" smtClean="0"/>
              <a:t>                &lt;/Equal&gt;</a:t>
            </a:r>
          </a:p>
          <a:p>
            <a:r>
              <a:rPr lang="en-US" altLang="zh-CN" sz="1200" dirty="0" smtClean="0"/>
              <a:t>            &lt;/then&gt;</a:t>
            </a:r>
          </a:p>
          <a:p>
            <a:r>
              <a:rPr lang="en-US" altLang="zh-CN" sz="1200" dirty="0" smtClean="0"/>
              <a:t>        &lt;/Implies&gt;</a:t>
            </a:r>
          </a:p>
          <a:p>
            <a:r>
              <a:rPr lang="en-US" altLang="zh-CN" sz="1200" dirty="0" smtClean="0"/>
              <a:t>    &lt;/Assert&gt;</a:t>
            </a:r>
          </a:p>
          <a:p>
            <a:r>
              <a:rPr lang="en-US" altLang="zh-CN" sz="1200" dirty="0" smtClean="0"/>
              <a:t>&lt;/</a:t>
            </a:r>
            <a:r>
              <a:rPr lang="en-US" altLang="zh-CN" sz="1200" dirty="0" err="1" smtClean="0"/>
              <a:t>RuleML</a:t>
            </a:r>
            <a:r>
              <a:rPr lang="en-US" altLang="zh-CN" sz="1200" dirty="0" smtClean="0"/>
              <a:t>&gt;</a:t>
            </a:r>
            <a:endParaRPr lang="zh-CN" altLang="en-US" sz="1200" dirty="0"/>
          </a:p>
        </p:txBody>
      </p:sp>
      <p:pic>
        <p:nvPicPr>
          <p:cNvPr id="16" name="图片 15" descr="搜狗截图20141111040404.png"/>
          <p:cNvPicPr>
            <a:picLocks noChangeAspect="1"/>
          </p:cNvPicPr>
          <p:nvPr/>
        </p:nvPicPr>
        <p:blipFill>
          <a:blip r:embed="rId2" cstate="print"/>
          <a:stretch>
            <a:fillRect/>
          </a:stretch>
        </p:blipFill>
        <p:spPr>
          <a:xfrm>
            <a:off x="3059832" y="1700808"/>
            <a:ext cx="5724128" cy="2304256"/>
          </a:xfrm>
          <a:prstGeom prst="rect">
            <a:avLst/>
          </a:prstGeom>
        </p:spPr>
      </p:pic>
      <p:sp>
        <p:nvSpPr>
          <p:cNvPr id="7" name="文本占位符 2"/>
          <p:cNvSpPr txBox="1">
            <a:spLocks/>
          </p:cNvSpPr>
          <p:nvPr/>
        </p:nvSpPr>
        <p:spPr>
          <a:xfrm>
            <a:off x="251520" y="692696"/>
            <a:ext cx="3428628" cy="309711"/>
          </a:xfrm>
          <a:prstGeom prst="rect">
            <a:avLst/>
          </a:prstGeom>
        </p:spPr>
        <p:txBody>
          <a:bodyPr vert="horz" lIns="91440" tIns="45720" rIns="91440" bIns="45720" rtlCol="0">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1" i="0" u="none" strike="noStrike" kern="1200" cap="none" spc="0" normalizeH="0" baseline="0" noProof="0" dirty="0" smtClean="0">
                <a:ln>
                  <a:noFill/>
                </a:ln>
                <a:solidFill>
                  <a:schemeClr val="tx1"/>
                </a:solidFill>
                <a:effectLst/>
                <a:uLnTx/>
                <a:uFillTx/>
                <a:latin typeface="+mn-lt"/>
                <a:ea typeface="+mn-ea"/>
                <a:cs typeface="+mn-cs"/>
              </a:rPr>
              <a:t>  The co-</a:t>
            </a:r>
            <a:r>
              <a:rPr lang="en-US" altLang="zh-CN" sz="2800" b="1" dirty="0" err="1" smtClean="0"/>
              <a:t>own.ruleml</a:t>
            </a:r>
            <a:r>
              <a:rPr lang="en-US" altLang="zh-CN" sz="2800" b="1" dirty="0" smtClean="0"/>
              <a:t> document </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8" name="文本占位符 2"/>
          <p:cNvSpPr txBox="1">
            <a:spLocks/>
          </p:cNvSpPr>
          <p:nvPr/>
        </p:nvSpPr>
        <p:spPr>
          <a:xfrm>
            <a:off x="3779912" y="836712"/>
            <a:ext cx="5112568" cy="864096"/>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altLang="zh-CN" sz="2800" b="1" dirty="0" smtClean="0"/>
              <a:t>We validated it with Hornlog+ schema.</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9" name="文本占位符 4"/>
          <p:cNvSpPr txBox="1">
            <a:spLocks/>
          </p:cNvSpPr>
          <p:nvPr/>
        </p:nvSpPr>
        <p:spPr>
          <a:xfrm>
            <a:off x="2771800" y="4221088"/>
            <a:ext cx="4968552" cy="360040"/>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The analysis: </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内容占位符 5"/>
          <p:cNvSpPr>
            <a:spLocks noGrp="1"/>
          </p:cNvSpPr>
          <p:nvPr>
            <p:ph sz="quarter" idx="4294967295"/>
          </p:nvPr>
        </p:nvSpPr>
        <p:spPr>
          <a:xfrm>
            <a:off x="2987824" y="4653136"/>
            <a:ext cx="5904656" cy="1440160"/>
          </a:xfrm>
        </p:spPr>
        <p:txBody>
          <a:bodyPr>
            <a:normAutofit fontScale="25000" lnSpcReduction="20000"/>
          </a:bodyPr>
          <a:lstStyle/>
          <a:p>
            <a:r>
              <a:rPr lang="en-US" altLang="zh-CN" sz="7000" dirty="0" smtClean="0"/>
              <a:t>The co-</a:t>
            </a:r>
            <a:r>
              <a:rPr lang="en-US" altLang="zh-CN" sz="7000" dirty="0" err="1" smtClean="0"/>
              <a:t>own.ruleml</a:t>
            </a:r>
            <a:r>
              <a:rPr lang="en-US" altLang="zh-CN" sz="7000" dirty="0" smtClean="0"/>
              <a:t> document is not only an example for Hornlog+, but also for the upper sublanguages such as </a:t>
            </a:r>
            <a:r>
              <a:rPr lang="en-US" altLang="zh-CN" sz="7000" dirty="0" err="1" smtClean="0"/>
              <a:t>Dishornlog</a:t>
            </a:r>
            <a:r>
              <a:rPr lang="en-US" altLang="zh-CN" sz="7000" dirty="0" smtClean="0"/>
              <a:t>+ and </a:t>
            </a:r>
            <a:r>
              <a:rPr lang="en-US" altLang="zh-CN" sz="7000" dirty="0" err="1" smtClean="0"/>
              <a:t>Nafhornlog</a:t>
            </a:r>
            <a:r>
              <a:rPr lang="en-US" altLang="zh-CN" sz="7000" dirty="0" smtClean="0"/>
              <a:t>+.</a:t>
            </a:r>
          </a:p>
          <a:p>
            <a:r>
              <a:rPr lang="en-US" altLang="zh-CN" sz="7000" dirty="0" smtClean="0"/>
              <a:t>And it is not only a counter-example for </a:t>
            </a:r>
            <a:r>
              <a:rPr lang="en-US" altLang="zh-CN" sz="7000" dirty="0" err="1" smtClean="0"/>
              <a:t>Datalog</a:t>
            </a:r>
            <a:r>
              <a:rPr lang="en-US" altLang="zh-CN" sz="7000" dirty="0" smtClean="0"/>
              <a:t>+, but also for the Hornlog and Binaryhornlog+.</a:t>
            </a:r>
          </a:p>
          <a:p>
            <a:pPr>
              <a:buNone/>
            </a:pPr>
            <a:endParaRPr lang="zh-CN" altLang="en-US" dirty="0"/>
          </a:p>
        </p:txBody>
      </p:sp>
      <p:sp>
        <p:nvSpPr>
          <p:cNvPr id="11" name="Slide Number Placeholder 10"/>
          <p:cNvSpPr>
            <a:spLocks noGrp="1"/>
          </p:cNvSpPr>
          <p:nvPr>
            <p:ph type="sldNum" sz="quarter" idx="12"/>
          </p:nvPr>
        </p:nvSpPr>
        <p:spPr/>
        <p:txBody>
          <a:bodyPr/>
          <a:lstStyle/>
          <a:p>
            <a:fld id="{9E73ED79-0224-4F98-A273-08B74C191047}" type="slidenum">
              <a:rPr lang="en-IN" smtClean="0"/>
              <a:pPr/>
              <a:t>23</a:t>
            </a:fld>
            <a:endParaRPr lang="en-IN"/>
          </a:p>
        </p:txBody>
      </p:sp>
      <p:sp>
        <p:nvSpPr>
          <p:cNvPr id="14" name="标题 9"/>
          <p:cNvSpPr>
            <a:spLocks noGrp="1"/>
          </p:cNvSpPr>
          <p:nvPr>
            <p:ph type="title"/>
          </p:nvPr>
        </p:nvSpPr>
        <p:spPr>
          <a:xfrm>
            <a:off x="395536" y="116632"/>
            <a:ext cx="8229600" cy="504056"/>
          </a:xfrm>
        </p:spPr>
        <p:txBody>
          <a:bodyPr>
            <a:noAutofit/>
          </a:bodyPr>
          <a:lstStyle/>
          <a:p>
            <a:r>
              <a:rPr lang="en-US" altLang="zh-CN" sz="3600" b="1" dirty="0" err="1" smtClean="0">
                <a:solidFill>
                  <a:srgbClr val="C00000"/>
                </a:solidFill>
                <a:effectLst>
                  <a:outerShdw blurRad="38100" dist="38100" dir="2700000" algn="tl">
                    <a:srgbClr val="000000">
                      <a:alpha val="43137"/>
                    </a:srgbClr>
                  </a:outerShdw>
                </a:effectLst>
              </a:rPr>
              <a:t>Own.ruleml</a:t>
            </a:r>
            <a:r>
              <a:rPr lang="en-US" altLang="zh-CN" sz="3600" b="1" dirty="0" smtClean="0">
                <a:solidFill>
                  <a:srgbClr val="C00000"/>
                </a:solidFill>
                <a:effectLst>
                  <a:outerShdw blurRad="38100" dist="38100" dir="2700000" algn="tl">
                    <a:srgbClr val="000000">
                      <a:alpha val="43137"/>
                    </a:srgbClr>
                  </a:outerShdw>
                </a:effectLst>
              </a:rPr>
              <a:t> As A Hornlog+ Example</a:t>
            </a:r>
            <a:endParaRPr lang="zh-CN" altLang="en-US" sz="3600" b="1" dirty="0" smtClean="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Conclusion</a:t>
            </a:r>
            <a:endParaRPr lang="en-IN"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a:bodyPr>
          <a:lstStyle/>
          <a:p>
            <a:r>
              <a:rPr lang="en-US" dirty="0" smtClean="0"/>
              <a:t>Hornlog+ can be differentiated from other sublanguages on the basis of examples and counter-example.</a:t>
            </a:r>
          </a:p>
          <a:p>
            <a:r>
              <a:rPr lang="en-US" dirty="0" smtClean="0"/>
              <a:t>The set of Deliberation </a:t>
            </a:r>
            <a:r>
              <a:rPr lang="en-US" dirty="0" err="1" smtClean="0"/>
              <a:t>RuleML</a:t>
            </a:r>
            <a:r>
              <a:rPr lang="en-US" dirty="0" smtClean="0"/>
              <a:t> 1.01 schemas </a:t>
            </a:r>
            <a:r>
              <a:rPr lang="en-US" dirty="0" err="1" smtClean="0"/>
              <a:t>inclose</a:t>
            </a:r>
            <a:r>
              <a:rPr lang="en-US" dirty="0" smtClean="0"/>
              <a:t> specific sublanguages which are </a:t>
            </a:r>
            <a:r>
              <a:rPr lang="en-US" dirty="0" err="1" smtClean="0"/>
              <a:t>Hornlog</a:t>
            </a:r>
            <a:r>
              <a:rPr lang="en-US" dirty="0" smtClean="0"/>
              <a:t>+, </a:t>
            </a:r>
            <a:r>
              <a:rPr lang="en-US" dirty="0" err="1" smtClean="0"/>
              <a:t>Dishornlog</a:t>
            </a:r>
            <a:r>
              <a:rPr lang="en-US" dirty="0" smtClean="0"/>
              <a:t>+, </a:t>
            </a:r>
            <a:r>
              <a:rPr lang="en-US" dirty="0" err="1" smtClean="0"/>
              <a:t>Nafhornlog</a:t>
            </a:r>
            <a:r>
              <a:rPr lang="en-US" dirty="0" smtClean="0"/>
              <a:t>+ and </a:t>
            </a:r>
            <a:r>
              <a:rPr lang="en-US" dirty="0" err="1" smtClean="0"/>
              <a:t>Neghornlog</a:t>
            </a:r>
            <a:r>
              <a:rPr lang="en-US" dirty="0" smtClean="0"/>
              <a:t>+.</a:t>
            </a:r>
          </a:p>
          <a:p>
            <a:r>
              <a:rPr lang="en-IN" dirty="0" err="1" smtClean="0"/>
              <a:t>Hornlog</a:t>
            </a:r>
            <a:r>
              <a:rPr lang="en-IN" dirty="0" smtClean="0"/>
              <a:t>+ enlarges </a:t>
            </a:r>
            <a:r>
              <a:rPr lang="en-IN" dirty="0" err="1" smtClean="0"/>
              <a:t>Datalog</a:t>
            </a:r>
            <a:r>
              <a:rPr lang="en-IN" dirty="0" smtClean="0"/>
              <a:t>+ with functions, which is similar to the role, </a:t>
            </a:r>
            <a:r>
              <a:rPr lang="en-IN" dirty="0" err="1" smtClean="0"/>
              <a:t>Hornlog</a:t>
            </a:r>
            <a:r>
              <a:rPr lang="en-IN" dirty="0" smtClean="0"/>
              <a:t> plays for </a:t>
            </a:r>
            <a:r>
              <a:rPr lang="en-IN" dirty="0" err="1" smtClean="0"/>
              <a:t>Datalog</a:t>
            </a:r>
            <a:r>
              <a:rPr lang="en-IN" dirty="0" smtClean="0"/>
              <a:t>.</a:t>
            </a:r>
          </a:p>
          <a:p>
            <a:endParaRPr lang="en-US" dirty="0" smtClean="0"/>
          </a:p>
          <a:p>
            <a:endParaRPr lang="en-IN" dirty="0"/>
          </a:p>
        </p:txBody>
      </p:sp>
      <p:sp>
        <p:nvSpPr>
          <p:cNvPr id="4" name="Slide Number Placeholder 3"/>
          <p:cNvSpPr>
            <a:spLocks noGrp="1"/>
          </p:cNvSpPr>
          <p:nvPr>
            <p:ph type="sldNum" sz="quarter" idx="12"/>
          </p:nvPr>
        </p:nvSpPr>
        <p:spPr/>
        <p:txBody>
          <a:bodyPr/>
          <a:lstStyle/>
          <a:p>
            <a:fld id="{9E73ED79-0224-4F98-A273-08B74C191047}" type="slidenum">
              <a:rPr lang="en-IN" smtClean="0"/>
              <a:pPr/>
              <a:t>24</a:t>
            </a:fld>
            <a:endParaRPr lang="en-IN"/>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b="1" dirty="0" smtClean="0">
                <a:solidFill>
                  <a:srgbClr val="C00000"/>
                </a:solidFill>
                <a:effectLst>
                  <a:outerShdw blurRad="38100" dist="38100" dir="2700000" algn="tl">
                    <a:srgbClr val="000000">
                      <a:alpha val="43137"/>
                    </a:srgbClr>
                  </a:outerShdw>
                </a:effectLst>
              </a:rPr>
              <a:t>References</a:t>
            </a:r>
            <a:endParaRPr lang="en-IN"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96752"/>
            <a:ext cx="8229600" cy="5184576"/>
          </a:xfrm>
        </p:spPr>
        <p:txBody>
          <a:bodyPr>
            <a:normAutofit fontScale="55000" lnSpcReduction="20000"/>
          </a:bodyPr>
          <a:lstStyle/>
          <a:p>
            <a:r>
              <a:rPr lang="en-IN" dirty="0" smtClean="0"/>
              <a:t>Specification of Deliberation RuleML 1.01 </a:t>
            </a:r>
            <a:r>
              <a:rPr lang="en-IN" dirty="0" smtClean="0">
                <a:hlinkClick r:id="rId2"/>
              </a:rPr>
              <a:t>http://wiki.ruleml.org/index.php/Specification_of_Deliberation_RuleML_1.01</a:t>
            </a:r>
            <a:endParaRPr lang="en-IN" dirty="0" smtClean="0"/>
          </a:p>
          <a:p>
            <a:pPr>
              <a:buNone/>
            </a:pPr>
            <a:endParaRPr lang="en-IN" dirty="0" smtClean="0"/>
          </a:p>
          <a:p>
            <a:r>
              <a:rPr lang="en-IN" smtClean="0"/>
              <a:t>MYNG 1.01- </a:t>
            </a:r>
            <a:r>
              <a:rPr lang="en-IN" dirty="0" smtClean="0"/>
              <a:t>the Deliberation RuleML Schema Selection Form </a:t>
            </a:r>
            <a:r>
              <a:rPr lang="en-IN" dirty="0" smtClean="0">
                <a:hlinkClick r:id="rId3"/>
              </a:rPr>
              <a:t>http://deliberation.ruleml.org/1.01/myng/</a:t>
            </a:r>
            <a:endParaRPr lang="en-IN" dirty="0" smtClean="0"/>
          </a:p>
          <a:p>
            <a:pPr>
              <a:buNone/>
            </a:pPr>
            <a:endParaRPr lang="en-IN" dirty="0" smtClean="0"/>
          </a:p>
          <a:p>
            <a:r>
              <a:rPr lang="en-IN" dirty="0" smtClean="0"/>
              <a:t>The MYNG 1.01 Suite for Deliberation RuleML 1.01: Taming the Language Lattice</a:t>
            </a:r>
          </a:p>
          <a:p>
            <a:pPr>
              <a:buNone/>
            </a:pPr>
            <a:r>
              <a:rPr lang="en-IN" dirty="0" smtClean="0"/>
              <a:t>       </a:t>
            </a:r>
            <a:r>
              <a:rPr lang="en-IN" dirty="0" smtClean="0">
                <a:hlinkClick r:id="rId4"/>
              </a:rPr>
              <a:t>http://ceur-ws.org/Vol-1211/paper/.pdf</a:t>
            </a:r>
            <a:endParaRPr lang="en-IN" dirty="0" smtClean="0"/>
          </a:p>
          <a:p>
            <a:pPr>
              <a:buNone/>
            </a:pPr>
            <a:endParaRPr lang="en-IN" dirty="0" smtClean="0"/>
          </a:p>
          <a:p>
            <a:r>
              <a:rPr lang="en-IN" dirty="0" smtClean="0"/>
              <a:t>RuleML 1.01 Examples (grouped according to sublanguages): </a:t>
            </a:r>
            <a:r>
              <a:rPr lang="en-IN" dirty="0" smtClean="0">
                <a:hlinkClick r:id="rId5"/>
              </a:rPr>
              <a:t>http://deliberation.ruleml.org/1.01/exa</a:t>
            </a:r>
            <a:endParaRPr lang="en-IN" dirty="0" smtClean="0"/>
          </a:p>
          <a:p>
            <a:endParaRPr lang="en-IN" dirty="0" smtClean="0"/>
          </a:p>
          <a:p>
            <a:r>
              <a:rPr lang="en-IN" dirty="0" smtClean="0"/>
              <a:t>W3C RIF Test Cases:</a:t>
            </a:r>
          </a:p>
          <a:p>
            <a:pPr>
              <a:buNone/>
            </a:pPr>
            <a:r>
              <a:rPr lang="en-IN" dirty="0" smtClean="0"/>
              <a:t>        </a:t>
            </a:r>
            <a:r>
              <a:rPr lang="en-IN" dirty="0" smtClean="0">
                <a:hlinkClick r:id="rId6"/>
              </a:rPr>
              <a:t>http://www.w3.org/2005/rules/wiki/Category:Test_Case</a:t>
            </a:r>
            <a:endParaRPr lang="en-IN" dirty="0" smtClean="0"/>
          </a:p>
          <a:p>
            <a:pPr>
              <a:buNone/>
            </a:pPr>
            <a:endParaRPr lang="en-IN" dirty="0" smtClean="0"/>
          </a:p>
          <a:p>
            <a:r>
              <a:rPr lang="en-IN" dirty="0" smtClean="0"/>
              <a:t>Demo of MYNG 1.01: </a:t>
            </a:r>
          </a:p>
          <a:p>
            <a:pPr>
              <a:buNone/>
            </a:pPr>
            <a:r>
              <a:rPr lang="en-IN" dirty="0" smtClean="0"/>
              <a:t>        </a:t>
            </a:r>
            <a:r>
              <a:rPr lang="en-IN" dirty="0" smtClean="0">
                <a:hlinkClick r:id="rId7"/>
              </a:rPr>
              <a:t>http://wiki.ruleml.org/index.php/Demo_of_MYNG_1.01</a:t>
            </a:r>
            <a:endParaRPr lang="en-US" dirty="0" smtClean="0"/>
          </a:p>
          <a:p>
            <a:pPr>
              <a:buNone/>
            </a:pPr>
            <a:endParaRPr lang="en-IN" dirty="0" smtClean="0"/>
          </a:p>
        </p:txBody>
      </p:sp>
      <p:sp>
        <p:nvSpPr>
          <p:cNvPr id="4" name="Slide Number Placeholder 3"/>
          <p:cNvSpPr>
            <a:spLocks noGrp="1"/>
          </p:cNvSpPr>
          <p:nvPr>
            <p:ph type="sldNum" sz="quarter" idx="12"/>
          </p:nvPr>
        </p:nvSpPr>
        <p:spPr/>
        <p:txBody>
          <a:bodyPr/>
          <a:lstStyle/>
          <a:p>
            <a:fld id="{9E73ED79-0224-4F98-A273-08B74C191047}" type="slidenum">
              <a:rPr lang="en-IN" smtClean="0"/>
              <a:pPr/>
              <a:t>25</a:t>
            </a:fld>
            <a:endParaRPr lang="en-IN"/>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564904"/>
            <a:ext cx="8229600" cy="1143000"/>
          </a:xfrm>
        </p:spPr>
        <p:txBody>
          <a:bodyPr>
            <a:normAutofit/>
          </a:bodyPr>
          <a:lstStyle/>
          <a:p>
            <a:r>
              <a:rPr lang="en-US" sz="6600" b="1" dirty="0" smtClean="0">
                <a:solidFill>
                  <a:srgbClr val="C00000"/>
                </a:solidFill>
                <a:effectLst>
                  <a:outerShdw blurRad="38100" dist="38100" dir="2700000" algn="tl">
                    <a:srgbClr val="000000">
                      <a:alpha val="43137"/>
                    </a:srgbClr>
                  </a:outerShdw>
                </a:effectLst>
              </a:rPr>
              <a:t>THANK YOU</a:t>
            </a:r>
            <a:endParaRPr lang="en-IN" sz="6600" b="1" dirty="0">
              <a:solidFill>
                <a:srgbClr val="C000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9E73ED79-0224-4F98-A273-08B74C191047}" type="slidenum">
              <a:rPr lang="en-IN" smtClean="0"/>
              <a:pPr/>
              <a:t>26</a:t>
            </a:fld>
            <a:endParaRPr lang="en-I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effectLst>
                  <a:outerShdw blurRad="38100" dist="38100" dir="2700000" algn="tl">
                    <a:srgbClr val="000000">
                      <a:alpha val="43137"/>
                    </a:srgbClr>
                  </a:outerShdw>
                </a:effectLst>
              </a:rPr>
              <a:t>Introduction</a:t>
            </a:r>
            <a:endParaRPr lang="en-IN"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None/>
            </a:pPr>
            <a:r>
              <a:rPr lang="en-US" sz="3600" b="1" dirty="0" err="1" smtClean="0">
                <a:solidFill>
                  <a:srgbClr val="C00000"/>
                </a:solidFill>
              </a:rPr>
              <a:t>RuleML</a:t>
            </a:r>
            <a:r>
              <a:rPr lang="en-US" sz="3600" b="1" dirty="0" smtClean="0">
                <a:solidFill>
                  <a:srgbClr val="C00000"/>
                </a:solidFill>
              </a:rPr>
              <a:t>:</a:t>
            </a:r>
          </a:p>
          <a:p>
            <a:r>
              <a:rPr lang="en-IN" sz="2400" dirty="0"/>
              <a:t>RuleML is knowledge representation language which is contrived for the interchange of the major kinds of Web rules in an XML format that is uniform across various rule logics and platforms</a:t>
            </a:r>
            <a:r>
              <a:rPr lang="en-IN" sz="2400" dirty="0" smtClean="0"/>
              <a:t>.</a:t>
            </a:r>
          </a:p>
          <a:p>
            <a:r>
              <a:rPr lang="en-IN" sz="2400" dirty="0"/>
              <a:t>It is elucidated as an extensible family of sublanguages and has eclectic </a:t>
            </a:r>
            <a:r>
              <a:rPr lang="en-IN" sz="2400" dirty="0" smtClean="0"/>
              <a:t>coverage</a:t>
            </a:r>
          </a:p>
          <a:p>
            <a:r>
              <a:rPr lang="en-IN" sz="2400" dirty="0"/>
              <a:t>M</a:t>
            </a:r>
            <a:r>
              <a:rPr lang="en-IN" sz="2400" dirty="0" smtClean="0"/>
              <a:t>odular </a:t>
            </a:r>
            <a:r>
              <a:rPr lang="en-IN" sz="2400" dirty="0"/>
              <a:t>methodology of schemas allows rule interchange with high accuracy</a:t>
            </a:r>
          </a:p>
        </p:txBody>
      </p:sp>
      <p:sp>
        <p:nvSpPr>
          <p:cNvPr id="4" name="Slide Number Placeholder 3"/>
          <p:cNvSpPr>
            <a:spLocks noGrp="1"/>
          </p:cNvSpPr>
          <p:nvPr>
            <p:ph type="sldNum" sz="quarter" idx="12"/>
          </p:nvPr>
        </p:nvSpPr>
        <p:spPr/>
        <p:txBody>
          <a:bodyPr/>
          <a:lstStyle/>
          <a:p>
            <a:fld id="{9E73ED79-0224-4F98-A273-08B74C191047}" type="slidenum">
              <a:rPr lang="en-IN" smtClean="0"/>
              <a:pPr/>
              <a:t>3</a:t>
            </a:fld>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C00000"/>
                </a:solidFill>
                <a:effectLst>
                  <a:outerShdw blurRad="38100" dist="38100" dir="2700000" algn="tl">
                    <a:srgbClr val="000000">
                      <a:alpha val="43137"/>
                    </a:srgbClr>
                  </a:outerShdw>
                </a:effectLst>
              </a:rPr>
              <a:t>Deliberation </a:t>
            </a:r>
            <a:r>
              <a:rPr lang="en-IN" b="1" dirty="0" smtClean="0">
                <a:solidFill>
                  <a:srgbClr val="C00000"/>
                </a:solidFill>
                <a:effectLst>
                  <a:outerShdw blurRad="38100" dist="38100" dir="2700000" algn="tl">
                    <a:srgbClr val="000000">
                      <a:alpha val="43137"/>
                    </a:srgbClr>
                  </a:outerShdw>
                </a:effectLst>
              </a:rPr>
              <a:t>RuleML 1.01</a:t>
            </a:r>
            <a:endParaRPr lang="en-IN"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IN" dirty="0" smtClean="0"/>
              <a:t>Incorporates a family of sublanguages, commencing with </a:t>
            </a:r>
            <a:r>
              <a:rPr lang="en-IN" dirty="0" err="1" smtClean="0"/>
              <a:t>Datalog</a:t>
            </a:r>
            <a:r>
              <a:rPr lang="en-IN" dirty="0" smtClean="0"/>
              <a:t>, </a:t>
            </a:r>
            <a:r>
              <a:rPr lang="en-IN" dirty="0" err="1" smtClean="0"/>
              <a:t>Hornlog</a:t>
            </a:r>
            <a:r>
              <a:rPr lang="en-IN" dirty="0" smtClean="0"/>
              <a:t>, and other Derivation Rules, and advancing to FOL and beyond </a:t>
            </a:r>
          </a:p>
          <a:p>
            <a:r>
              <a:rPr lang="en-IN" dirty="0" smtClean="0"/>
              <a:t>Introduces new options for obtaining a more fine-grained customization of sublanguages</a:t>
            </a:r>
          </a:p>
          <a:p>
            <a:r>
              <a:rPr lang="en-IN" dirty="0" smtClean="0"/>
              <a:t>The potential to combine one or more of the </a:t>
            </a:r>
            <a:r>
              <a:rPr lang="en-IN" dirty="0" err="1" smtClean="0"/>
              <a:t>Datalog</a:t>
            </a:r>
            <a:r>
              <a:rPr lang="en-IN" dirty="0" smtClean="0"/>
              <a:t> extensions which jointly elucidate </a:t>
            </a:r>
            <a:r>
              <a:rPr lang="en-IN" dirty="0" err="1" smtClean="0"/>
              <a:t>Datalog</a:t>
            </a:r>
            <a:r>
              <a:rPr lang="en-IN" dirty="0" smtClean="0"/>
              <a:t>+</a:t>
            </a:r>
            <a:endParaRPr lang="en-IN" dirty="0"/>
          </a:p>
        </p:txBody>
      </p:sp>
      <p:sp>
        <p:nvSpPr>
          <p:cNvPr id="4" name="Slide Number Placeholder 3"/>
          <p:cNvSpPr>
            <a:spLocks noGrp="1"/>
          </p:cNvSpPr>
          <p:nvPr>
            <p:ph type="sldNum" sz="quarter" idx="12"/>
          </p:nvPr>
        </p:nvSpPr>
        <p:spPr/>
        <p:txBody>
          <a:bodyPr/>
          <a:lstStyle/>
          <a:p>
            <a:fld id="{9E73ED79-0224-4F98-A273-08B74C191047}" type="slidenum">
              <a:rPr lang="en-IN" smtClean="0"/>
              <a:pPr/>
              <a:t>4</a:t>
            </a:fld>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C00000"/>
                </a:solidFill>
                <a:effectLst>
                  <a:outerShdw blurRad="38100" dist="38100" dir="2700000" algn="tl">
                    <a:srgbClr val="000000">
                      <a:alpha val="43137"/>
                    </a:srgbClr>
                  </a:outerShdw>
                </a:effectLst>
              </a:rPr>
              <a:t>Deliberation RuleML 1.01</a:t>
            </a:r>
            <a:endParaRPr lang="en-IN"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r>
              <a:rPr lang="en-IN" b="1" dirty="0" smtClean="0"/>
              <a:t>Existential Rule:</a:t>
            </a:r>
            <a:r>
              <a:rPr lang="en-IN" dirty="0" smtClean="0"/>
              <a:t> In this rule, the "then" part of a rule has existentially quantified variables, as needed for description logics, F- logic and PSOA RuleML, Rule-Based Data Access, etc. </a:t>
            </a:r>
          </a:p>
          <a:p>
            <a:r>
              <a:rPr lang="en-IN" b="1" dirty="0" smtClean="0"/>
              <a:t>Equality Rule:</a:t>
            </a:r>
            <a:r>
              <a:rPr lang="en-IN" dirty="0" smtClean="0"/>
              <a:t> In this rule, the "then" part of a rule is the "Equal" predicate, as needed for user-defined/'semantic' equality in logics with equality and functional logic programming and this was already allowed in RuleML 1.0. </a:t>
            </a:r>
          </a:p>
          <a:p>
            <a:r>
              <a:rPr lang="en-IN" b="1" dirty="0" smtClean="0"/>
              <a:t>Integrity Rule: </a:t>
            </a:r>
            <a:r>
              <a:rPr lang="en-IN" dirty="0" smtClean="0"/>
              <a:t>In this rule, the "then" part of a rule is falsity, as an appropriate way to express negative integrity constraints.</a:t>
            </a:r>
            <a:endParaRPr lang="en-IN" dirty="0"/>
          </a:p>
        </p:txBody>
      </p:sp>
      <p:sp>
        <p:nvSpPr>
          <p:cNvPr id="4" name="Slide Number Placeholder 3"/>
          <p:cNvSpPr>
            <a:spLocks noGrp="1"/>
          </p:cNvSpPr>
          <p:nvPr>
            <p:ph type="sldNum" sz="quarter" idx="12"/>
          </p:nvPr>
        </p:nvSpPr>
        <p:spPr/>
        <p:txBody>
          <a:bodyPr/>
          <a:lstStyle/>
          <a:p>
            <a:fld id="{9E73ED79-0224-4F98-A273-08B74C191047}" type="slidenum">
              <a:rPr lang="en-IN" smtClean="0"/>
              <a:pPr/>
              <a:t>5</a:t>
            </a:fld>
            <a:endParaRPr lang="en-I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C00000"/>
                </a:solidFill>
                <a:effectLst>
                  <a:outerShdw blurRad="38100" dist="38100" dir="2700000" algn="tl">
                    <a:srgbClr val="000000">
                      <a:alpha val="43137"/>
                    </a:srgbClr>
                  </a:outerShdw>
                </a:effectLst>
              </a:rPr>
              <a:t>Deliberation RuleML 1.01</a:t>
            </a:r>
            <a:endParaRPr lang="en-IN"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IN" dirty="0" smtClean="0"/>
              <a:t>In Deliberation RuleML 1.01, each of these </a:t>
            </a:r>
            <a:r>
              <a:rPr lang="en-IN" dirty="0" err="1" smtClean="0"/>
              <a:t>Datalog</a:t>
            </a:r>
            <a:r>
              <a:rPr lang="en-IN" dirty="0" smtClean="0"/>
              <a:t>+ features can now also be combined with a </a:t>
            </a:r>
            <a:r>
              <a:rPr lang="en-IN" i="1" dirty="0" smtClean="0"/>
              <a:t>conjunction</a:t>
            </a:r>
            <a:r>
              <a:rPr lang="en-IN" dirty="0" smtClean="0"/>
              <a:t> (e.g., an "And" of "Atoms", rather than just one "Atom") in the "then" part.</a:t>
            </a:r>
          </a:p>
          <a:p>
            <a:r>
              <a:rPr lang="en-IN" dirty="0" smtClean="0"/>
              <a:t>Deliberation RuleML 1.01 permits mixing in the characteristic Disjunctive </a:t>
            </a:r>
            <a:r>
              <a:rPr lang="en-IN" dirty="0" err="1" smtClean="0"/>
              <a:t>Datalog</a:t>
            </a:r>
            <a:r>
              <a:rPr lang="en-IN" dirty="0" smtClean="0"/>
              <a:t> feature of </a:t>
            </a:r>
            <a:r>
              <a:rPr lang="en-IN" i="1" dirty="0" smtClean="0"/>
              <a:t>disjunction</a:t>
            </a:r>
            <a:r>
              <a:rPr lang="en-IN" dirty="0" smtClean="0"/>
              <a:t> (e.g., an "Or" of "Atoms") in the "then" part.</a:t>
            </a:r>
            <a:endParaRPr lang="en-IN" dirty="0"/>
          </a:p>
        </p:txBody>
      </p:sp>
      <p:sp>
        <p:nvSpPr>
          <p:cNvPr id="4" name="Slide Number Placeholder 3"/>
          <p:cNvSpPr>
            <a:spLocks noGrp="1"/>
          </p:cNvSpPr>
          <p:nvPr>
            <p:ph type="sldNum" sz="quarter" idx="12"/>
          </p:nvPr>
        </p:nvSpPr>
        <p:spPr/>
        <p:txBody>
          <a:bodyPr/>
          <a:lstStyle/>
          <a:p>
            <a:fld id="{9E73ED79-0224-4F98-A273-08B74C191047}" type="slidenum">
              <a:rPr lang="en-IN" smtClean="0"/>
              <a:pPr/>
              <a:t>6</a:t>
            </a:fld>
            <a:endParaRPr lang="en-I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Objective</a:t>
            </a:r>
            <a:endParaRPr lang="en-IN"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2132856"/>
            <a:ext cx="8229600" cy="4525963"/>
          </a:xfrm>
        </p:spPr>
        <p:txBody>
          <a:bodyPr/>
          <a:lstStyle/>
          <a:p>
            <a:r>
              <a:rPr lang="en-IN" dirty="0" smtClean="0"/>
              <a:t>In our project, we will construct a test case suite of RuleML 1.01/XML documents</a:t>
            </a:r>
          </a:p>
          <a:p>
            <a:endParaRPr lang="en-US" dirty="0" smtClean="0"/>
          </a:p>
          <a:p>
            <a:r>
              <a:rPr lang="en-US" dirty="0" smtClean="0"/>
              <a:t>We will generate schemas for sublanguages using MYNG 1.01 tool</a:t>
            </a:r>
            <a:endParaRPr lang="en-IN" dirty="0" smtClean="0"/>
          </a:p>
          <a:p>
            <a:endParaRPr lang="en-US" dirty="0" smtClean="0"/>
          </a:p>
          <a:p>
            <a:endParaRPr lang="en-US" dirty="0" smtClean="0"/>
          </a:p>
          <a:p>
            <a:endParaRPr lang="en-IN" dirty="0"/>
          </a:p>
        </p:txBody>
      </p:sp>
      <p:sp>
        <p:nvSpPr>
          <p:cNvPr id="4" name="Slide Number Placeholder 3"/>
          <p:cNvSpPr>
            <a:spLocks noGrp="1"/>
          </p:cNvSpPr>
          <p:nvPr>
            <p:ph type="sldNum" sz="quarter" idx="12"/>
          </p:nvPr>
        </p:nvSpPr>
        <p:spPr/>
        <p:txBody>
          <a:bodyPr/>
          <a:lstStyle/>
          <a:p>
            <a:fld id="{9E73ED79-0224-4F98-A273-08B74C191047}" type="slidenum">
              <a:rPr lang="en-IN" smtClean="0"/>
              <a:pPr/>
              <a:t>7</a:t>
            </a:fld>
            <a:endParaRPr lang="en-I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lstStyle/>
          <a:p>
            <a:r>
              <a:rPr lang="en-US" b="1" dirty="0" smtClean="0">
                <a:solidFill>
                  <a:srgbClr val="C00000"/>
                </a:solidFill>
                <a:effectLst>
                  <a:outerShdw blurRad="38100" dist="38100" dir="2700000" algn="tl">
                    <a:srgbClr val="000000">
                      <a:alpha val="43137"/>
                    </a:srgbClr>
                  </a:outerShdw>
                </a:effectLst>
              </a:rPr>
              <a:t>Work Flow</a:t>
            </a:r>
            <a:endParaRPr lang="en-IN" b="1" dirty="0">
              <a:solidFill>
                <a:srgbClr val="C00000"/>
              </a:solidFill>
              <a:effectLst>
                <a:outerShdw blurRad="38100" dist="38100" dir="2700000" algn="tl">
                  <a:srgbClr val="000000">
                    <a:alpha val="43137"/>
                  </a:srgbClr>
                </a:outerShdw>
              </a:effectLst>
            </a:endParaRPr>
          </a:p>
        </p:txBody>
      </p:sp>
      <p:pic>
        <p:nvPicPr>
          <p:cNvPr id="6" name="Content Placeholder 5" descr="capture-20141113-121713.png"/>
          <p:cNvPicPr>
            <a:picLocks noGrp="1" noChangeAspect="1"/>
          </p:cNvPicPr>
          <p:nvPr>
            <p:ph idx="1"/>
          </p:nvPr>
        </p:nvPicPr>
        <p:blipFill>
          <a:blip r:embed="rId2" cstate="print"/>
          <a:stretch>
            <a:fillRect/>
          </a:stretch>
        </p:blipFill>
        <p:spPr>
          <a:xfrm>
            <a:off x="395536" y="1052736"/>
            <a:ext cx="8496943" cy="5472608"/>
          </a:xfrm>
        </p:spPr>
      </p:pic>
      <p:sp>
        <p:nvSpPr>
          <p:cNvPr id="4" name="Slide Number Placeholder 3"/>
          <p:cNvSpPr>
            <a:spLocks noGrp="1"/>
          </p:cNvSpPr>
          <p:nvPr>
            <p:ph type="sldNum" sz="quarter" idx="12"/>
          </p:nvPr>
        </p:nvSpPr>
        <p:spPr/>
        <p:txBody>
          <a:bodyPr/>
          <a:lstStyle/>
          <a:p>
            <a:fld id="{9E73ED79-0224-4F98-A273-08B74C191047}" type="slidenum">
              <a:rPr lang="en-IN" smtClean="0"/>
              <a:pPr/>
              <a:t>8</a:t>
            </a:fld>
            <a:endParaRPr lang="en-I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US" b="1" dirty="0" smtClean="0">
                <a:solidFill>
                  <a:srgbClr val="C00000"/>
                </a:solidFill>
                <a:effectLst>
                  <a:outerShdw blurRad="38100" dist="38100" dir="2700000" algn="tl">
                    <a:srgbClr val="000000">
                      <a:alpha val="43137"/>
                    </a:srgbClr>
                  </a:outerShdw>
                </a:effectLst>
              </a:rPr>
              <a:t>Implementation</a:t>
            </a:r>
            <a:endParaRPr lang="en-IN"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12776"/>
            <a:ext cx="8229600" cy="4713387"/>
          </a:xfrm>
        </p:spPr>
        <p:txBody>
          <a:bodyPr>
            <a:normAutofit fontScale="77500" lnSpcReduction="20000"/>
          </a:bodyPr>
          <a:lstStyle/>
          <a:p>
            <a:r>
              <a:rPr lang="en-US" dirty="0" smtClean="0"/>
              <a:t>Firstly, for lower counter-examples we will remove some features from the Hornlog+ examples and simplify  to </a:t>
            </a:r>
            <a:r>
              <a:rPr lang="en-US" b="1" dirty="0" err="1" smtClean="0"/>
              <a:t>Datalog</a:t>
            </a:r>
            <a:r>
              <a:rPr lang="en-US" b="1" dirty="0" smtClean="0"/>
              <a:t>+, Hornlog and </a:t>
            </a:r>
            <a:r>
              <a:rPr lang="en-US" b="1" dirty="0" err="1" smtClean="0"/>
              <a:t>Binhornlog</a:t>
            </a:r>
            <a:r>
              <a:rPr lang="en-US" b="1" dirty="0" smtClean="0"/>
              <a:t>+. </a:t>
            </a:r>
            <a:r>
              <a:rPr lang="en-US" dirty="0" smtClean="0"/>
              <a:t> </a:t>
            </a:r>
          </a:p>
          <a:p>
            <a:r>
              <a:rPr lang="en-US" dirty="0" smtClean="0"/>
              <a:t>Then we will add features to develop Hornlog+ examples to </a:t>
            </a:r>
            <a:r>
              <a:rPr lang="en-US" b="1" dirty="0" err="1" smtClean="0"/>
              <a:t>Dishornlog</a:t>
            </a:r>
            <a:r>
              <a:rPr lang="en-US" b="1" dirty="0" smtClean="0"/>
              <a:t>+, </a:t>
            </a:r>
            <a:r>
              <a:rPr lang="en-US" b="1" dirty="0" err="1" smtClean="0"/>
              <a:t>Nafhornlog</a:t>
            </a:r>
            <a:r>
              <a:rPr lang="en-US" b="1" dirty="0" smtClean="0"/>
              <a:t>+, </a:t>
            </a:r>
            <a:r>
              <a:rPr lang="en-US" b="1" dirty="0" err="1" smtClean="0"/>
              <a:t>Neghornlog</a:t>
            </a:r>
            <a:r>
              <a:rPr lang="en-US" b="1" dirty="0" smtClean="0"/>
              <a:t>+ and </a:t>
            </a:r>
            <a:r>
              <a:rPr lang="en-US" b="1" dirty="0" err="1" smtClean="0"/>
              <a:t>Nafnegdishornlog</a:t>
            </a:r>
            <a:r>
              <a:rPr lang="en-US" b="1" dirty="0" smtClean="0"/>
              <a:t>+</a:t>
            </a:r>
            <a:r>
              <a:rPr lang="en-US" dirty="0" smtClean="0"/>
              <a:t> examples. These are the upper counter-examples but still under the parent category of </a:t>
            </a:r>
            <a:r>
              <a:rPr lang="en-US" dirty="0" err="1" smtClean="0"/>
              <a:t>RuleML</a:t>
            </a:r>
            <a:r>
              <a:rPr lang="en-US" dirty="0" smtClean="0"/>
              <a:t> 1.01.</a:t>
            </a:r>
            <a:endParaRPr lang="en-IN" dirty="0" smtClean="0"/>
          </a:p>
          <a:p>
            <a:r>
              <a:rPr lang="en-US" dirty="0" smtClean="0"/>
              <a:t>The corresponding schemas are created by using the MYNG 1.01 tool by clicking the desired checkbox according to the sublanguage used. The generated schema is then used to validate the example.</a:t>
            </a:r>
            <a:endParaRPr lang="en-IN" dirty="0" smtClean="0"/>
          </a:p>
          <a:p>
            <a:r>
              <a:rPr lang="en-US" dirty="0" smtClean="0"/>
              <a:t>Finally, we will document the new examples and counter-examples with their validation results and screenshots.</a:t>
            </a:r>
            <a:endParaRPr lang="en-IN" dirty="0" smtClean="0"/>
          </a:p>
          <a:p>
            <a:endParaRPr lang="en-IN" dirty="0"/>
          </a:p>
        </p:txBody>
      </p:sp>
      <p:sp>
        <p:nvSpPr>
          <p:cNvPr id="4" name="Slide Number Placeholder 3"/>
          <p:cNvSpPr>
            <a:spLocks noGrp="1"/>
          </p:cNvSpPr>
          <p:nvPr>
            <p:ph type="sldNum" sz="quarter" idx="12"/>
          </p:nvPr>
        </p:nvSpPr>
        <p:spPr/>
        <p:txBody>
          <a:bodyPr/>
          <a:lstStyle/>
          <a:p>
            <a:fld id="{9E73ED79-0224-4F98-A273-08B74C191047}" type="slidenum">
              <a:rPr lang="en-IN" smtClean="0"/>
              <a:pPr/>
              <a:t>9</a:t>
            </a:fld>
            <a:endParaRPr lang="en-I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4119</TotalTime>
  <Words>1732</Words>
  <Application>Microsoft Office PowerPoint</Application>
  <PresentationFormat>On-screen Show (4:3)</PresentationFormat>
  <Paragraphs>269</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A Test Case Suite for  Hornlog+ RuleML 1.01</vt:lpstr>
      <vt:lpstr>Outline</vt:lpstr>
      <vt:lpstr>Introduction</vt:lpstr>
      <vt:lpstr>Deliberation RuleML 1.01</vt:lpstr>
      <vt:lpstr>Deliberation RuleML 1.01</vt:lpstr>
      <vt:lpstr>Deliberation RuleML 1.01</vt:lpstr>
      <vt:lpstr>Objective</vt:lpstr>
      <vt:lpstr>Work Flow</vt:lpstr>
      <vt:lpstr>Implementation</vt:lpstr>
      <vt:lpstr>The Hornlog+ Sublanguages In Context</vt:lpstr>
      <vt:lpstr>Buy.ruleml As A Hornlog+ Example</vt:lpstr>
      <vt:lpstr>Buy.ruleml As A Datalog+ Counter-Example</vt:lpstr>
      <vt:lpstr>Buy.ruleml As A Hornlog Counter-Example</vt:lpstr>
      <vt:lpstr>Buy.ruleml As A Binhornlog+ Counter-Example</vt:lpstr>
      <vt:lpstr>Buy1.ruleml As A Dishornlog+ Example</vt:lpstr>
      <vt:lpstr>Buy1.ruleml As A Hornlog+ Counter-Example</vt:lpstr>
      <vt:lpstr>Buy2.ruleml As A Nafhornlog+ Example</vt:lpstr>
      <vt:lpstr>Buy2.ruleml As A Hornlog+ Counter-Example</vt:lpstr>
      <vt:lpstr>Buy3.ruleml As A Neghornlog+ Example</vt:lpstr>
      <vt:lpstr>Buy3.ruleml As A Hornlog+ Counter-Example</vt:lpstr>
      <vt:lpstr>Slide 21</vt:lpstr>
      <vt:lpstr>Buy4.ruleml As A Hornlog+ Counter-Example</vt:lpstr>
      <vt:lpstr>Own.ruleml As A Hornlog+ Example</vt:lpstr>
      <vt:lpstr>Conclusion</vt:lpstr>
      <vt:lpstr>References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Test Case Suite for Hornlog+ RuleML 1.01”</dc:title>
  <dc:creator>Radhika</dc:creator>
  <cp:lastModifiedBy>Radhika</cp:lastModifiedBy>
  <cp:revision>99</cp:revision>
  <dcterms:created xsi:type="dcterms:W3CDTF">2014-11-10T18:00:54Z</dcterms:created>
  <dcterms:modified xsi:type="dcterms:W3CDTF">2014-12-10T17:33:49Z</dcterms:modified>
</cp:coreProperties>
</file>